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8" r:id="rId2"/>
    <p:sldId id="269" r:id="rId3"/>
    <p:sldId id="256" r:id="rId4"/>
    <p:sldId id="270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1251F-BE1D-435A-8DA3-6B26ABFF37F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08E26-4EEA-44CB-9A39-30A59760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215AE-B2B1-4781-8DD4-53E77B071B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0577D3-5A00-4F5C-8885-DD59B0DAAE8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02E01F-B7EC-4C38-BCC1-4C2AE147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//upload.wikimedia.org/wikipedia/commons/7/7c/Vascodagama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text=%D0%BA%D0%B0%D1%80%D0%B0%D0%B2%D0%B0%D0%BD%20%D0%BA%D1%83%D0%BF%D1%86%D0%BE%D0%B2&amp;noreask=1&amp;img_url=www.scudit.net/mdmarcopolo_file/mpinviaggio.jpg&amp;pos=0&amp;rpt=simage&amp;lr=2&amp;nojs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c/Red_pog.sv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laklein.ucoz.ru/_ld/2/34740862.jpg"/>
          <p:cNvPicPr>
            <a:picLocks noChangeAspect="1" noChangeArrowheads="1"/>
          </p:cNvPicPr>
          <p:nvPr/>
        </p:nvPicPr>
        <p:blipFill>
          <a:blip r:embed="rId3" cstate="print">
            <a:lum bright="-28000" contrast="43000"/>
          </a:blip>
          <a:srcRect/>
          <a:stretch>
            <a:fillRect/>
          </a:stretch>
        </p:blipFill>
        <p:spPr bwMode="auto">
          <a:xfrm>
            <a:off x="-19451" y="0"/>
            <a:ext cx="9163451" cy="6858000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500034" y="2857496"/>
            <a:ext cx="571504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3</a:t>
            </a:r>
            <a:endParaRPr lang="ru-RU" sz="44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58"/>
          <p:cNvGrpSpPr/>
          <p:nvPr/>
        </p:nvGrpSpPr>
        <p:grpSpPr>
          <a:xfrm>
            <a:off x="1142976" y="2857496"/>
            <a:ext cx="5715040" cy="642942"/>
            <a:chOff x="1142976" y="2857496"/>
            <a:chExt cx="5715040" cy="64294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142976" y="2857496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000496" y="2857496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572000" y="2857496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428992" y="2857496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14480" y="2857496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857488" y="2857496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285984" y="2857496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286512" y="2857496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143504" y="2857496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715008" y="2857496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88"/>
          <p:cNvGrpSpPr/>
          <p:nvPr/>
        </p:nvGrpSpPr>
        <p:grpSpPr>
          <a:xfrm>
            <a:off x="2857488" y="2214554"/>
            <a:ext cx="4000528" cy="642942"/>
            <a:chOff x="2857488" y="2214554"/>
            <a:chExt cx="4000528" cy="64294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5143504" y="2214554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572000" y="2214554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000496" y="2214554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428992" y="2214554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857488" y="2214554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286512" y="2214554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715008" y="2214554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87"/>
          <p:cNvGrpSpPr/>
          <p:nvPr/>
        </p:nvGrpSpPr>
        <p:grpSpPr>
          <a:xfrm>
            <a:off x="3428992" y="1571612"/>
            <a:ext cx="5143536" cy="642942"/>
            <a:chOff x="3428992" y="1571612"/>
            <a:chExt cx="5143536" cy="64294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8001024" y="1571612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429520" y="1571612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858016" y="1571612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286512" y="1571612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715008" y="1571612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143504" y="1571612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572000" y="1571612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000496" y="1571612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428992" y="1571612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/>
            </a:p>
          </p:txBody>
        </p:sp>
      </p:grpSp>
      <p:grpSp>
        <p:nvGrpSpPr>
          <p:cNvPr id="5" name="Группа 89"/>
          <p:cNvGrpSpPr/>
          <p:nvPr/>
        </p:nvGrpSpPr>
        <p:grpSpPr>
          <a:xfrm>
            <a:off x="3428992" y="3500438"/>
            <a:ext cx="4000528" cy="642942"/>
            <a:chOff x="3428992" y="3500438"/>
            <a:chExt cx="4000528" cy="642942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428992" y="3500438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000496" y="3500438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4572000" y="3500438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143504" y="3500438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715008" y="3500438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286512" y="3500438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858016" y="3500438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0"/>
          <p:cNvGrpSpPr/>
          <p:nvPr/>
        </p:nvGrpSpPr>
        <p:grpSpPr>
          <a:xfrm>
            <a:off x="2857488" y="4143380"/>
            <a:ext cx="2857520" cy="642942"/>
            <a:chOff x="2857488" y="4143380"/>
            <a:chExt cx="2857520" cy="642942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5143504" y="4143380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572000" y="4143380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000496" y="4143380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428992" y="4143380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857488" y="4143380"/>
              <a:ext cx="57150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2214546" y="4143380"/>
            <a:ext cx="571504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5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786050" y="3500438"/>
            <a:ext cx="571504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4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214546" y="2214554"/>
            <a:ext cx="571504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2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786050" y="1571612"/>
            <a:ext cx="571504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2928926" y="1428736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714876" y="3214686"/>
            <a:ext cx="47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7" name="Группа 140"/>
          <p:cNvGrpSpPr/>
          <p:nvPr/>
        </p:nvGrpSpPr>
        <p:grpSpPr>
          <a:xfrm>
            <a:off x="1285852" y="2786058"/>
            <a:ext cx="5580571" cy="769442"/>
            <a:chOff x="1285852" y="2786058"/>
            <a:chExt cx="5580571" cy="769442"/>
          </a:xfrm>
        </p:grpSpPr>
        <p:grpSp>
          <p:nvGrpSpPr>
            <p:cNvPr id="8" name="Группа 119"/>
            <p:cNvGrpSpPr/>
            <p:nvPr/>
          </p:nvGrpSpPr>
          <p:grpSpPr>
            <a:xfrm>
              <a:off x="1785918" y="2786058"/>
              <a:ext cx="5080505" cy="769441"/>
              <a:chOff x="3571868" y="1714488"/>
              <a:chExt cx="5080505" cy="732085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3571868" y="1714488"/>
                <a:ext cx="484428" cy="732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/>
                  <a:t>Р</a:t>
                </a:r>
                <a:endParaRPr lang="ru-RU" sz="4400" b="1" dirty="0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5857884" y="1714488"/>
                <a:ext cx="526106" cy="732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/>
                  <a:t>А</a:t>
                </a:r>
                <a:endParaRPr lang="ru-RU" sz="4400" b="1" dirty="0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5286380" y="1714488"/>
                <a:ext cx="538930" cy="732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/>
                  <a:t>Л</a:t>
                </a:r>
                <a:endParaRPr lang="ru-RU" sz="4400" b="1" dirty="0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4714876" y="1714488"/>
                <a:ext cx="540533" cy="732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/>
                  <a:t>Н</a:t>
                </a:r>
                <a:endParaRPr lang="ru-RU" sz="4400" b="1" dirty="0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4143372" y="1714488"/>
                <a:ext cx="460382" cy="732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/>
                  <a:t>Е</a:t>
                </a:r>
                <a:endParaRPr lang="ru-RU" sz="4400" b="1" dirty="0"/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7000892" y="1714488"/>
                <a:ext cx="564578" cy="732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/>
                  <a:t>Д</a:t>
                </a:r>
                <a:endParaRPr lang="ru-RU" sz="4400" b="1" dirty="0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6429388" y="1714488"/>
                <a:ext cx="540533" cy="732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/>
                  <a:t>Н</a:t>
                </a:r>
                <a:endParaRPr lang="ru-RU" sz="4400" b="1" dirty="0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8143900" y="1714488"/>
                <a:ext cx="508473" cy="732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/>
                  <a:t>Я</a:t>
                </a:r>
                <a:endParaRPr lang="ru-RU" sz="4400" b="1" dirty="0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7572396" y="1714488"/>
                <a:ext cx="551754" cy="732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/>
                  <a:t>И</a:t>
                </a:r>
                <a:endParaRPr lang="ru-RU" sz="4400" b="1" dirty="0"/>
              </a:p>
            </p:txBody>
          </p:sp>
        </p:grpSp>
        <p:sp>
          <p:nvSpPr>
            <p:cNvPr id="118" name="Прямоугольник 117"/>
            <p:cNvSpPr/>
            <p:nvPr/>
          </p:nvSpPr>
          <p:spPr>
            <a:xfrm>
              <a:off x="1285852" y="2786059"/>
              <a:ext cx="470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/>
                <a:t>Г</a:t>
              </a:r>
              <a:endParaRPr lang="ru-RU" sz="4400" b="1" dirty="0"/>
            </a:p>
          </p:txBody>
        </p:sp>
      </p:grpSp>
      <p:grpSp>
        <p:nvGrpSpPr>
          <p:cNvPr id="9" name="Группа 168"/>
          <p:cNvGrpSpPr/>
          <p:nvPr/>
        </p:nvGrpSpPr>
        <p:grpSpPr>
          <a:xfrm>
            <a:off x="3500430" y="1581136"/>
            <a:ext cx="5265870" cy="769442"/>
            <a:chOff x="3500430" y="1581136"/>
            <a:chExt cx="5265870" cy="769442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500430" y="1581136"/>
              <a:ext cx="69383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/>
                <a:t>Ф</a:t>
              </a:r>
              <a:endParaRPr lang="ru-RU" sz="4400" b="1" dirty="0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5786446" y="1581136"/>
              <a:ext cx="69383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/>
                <a:t>К</a:t>
              </a:r>
              <a:endParaRPr lang="ru-RU" sz="4400" b="1" dirty="0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5214942" y="1581136"/>
              <a:ext cx="69383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/>
                <a:t>И</a:t>
              </a:r>
              <a:endParaRPr lang="ru-RU" sz="4400" b="1" dirty="0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4499992" y="1581137"/>
              <a:ext cx="64807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/>
                <a:t>Н</a:t>
              </a:r>
              <a:endParaRPr lang="ru-RU" sz="4400" b="1" dirty="0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4000496" y="1581136"/>
              <a:ext cx="76527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/>
                <a:t>И</a:t>
              </a:r>
              <a:endParaRPr lang="ru-RU" sz="4400" b="1" dirty="0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6929454" y="1581136"/>
              <a:ext cx="69383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/>
                <a:t>Й</a:t>
              </a:r>
              <a:endParaRPr lang="ru-RU" sz="4400" b="1" dirty="0"/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6357950" y="1581136"/>
              <a:ext cx="69383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/>
                <a:t>И</a:t>
              </a:r>
              <a:endParaRPr lang="ru-RU" sz="4400" b="1" dirty="0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8072462" y="1581136"/>
              <a:ext cx="69383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/>
                <a:t>Ы</a:t>
              </a:r>
              <a:endParaRPr lang="ru-RU" sz="4400" b="1" dirty="0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7429520" y="1581136"/>
              <a:ext cx="76527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/>
                <a:t>Ц</a:t>
              </a:r>
              <a:endParaRPr lang="ru-RU" sz="4400" b="1" dirty="0"/>
            </a:p>
          </p:txBody>
        </p:sp>
      </p:grpSp>
      <p:grpSp>
        <p:nvGrpSpPr>
          <p:cNvPr id="10" name="Группа 171"/>
          <p:cNvGrpSpPr/>
          <p:nvPr/>
        </p:nvGrpSpPr>
        <p:grpSpPr>
          <a:xfrm>
            <a:off x="2928926" y="4071942"/>
            <a:ext cx="2794489" cy="769441"/>
            <a:chOff x="2928926" y="4071942"/>
            <a:chExt cx="2794489" cy="769441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2928926" y="4071942"/>
              <a:ext cx="5389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Л</a:t>
              </a:r>
              <a:endParaRPr lang="ru-RU" sz="4400" b="1" dirty="0"/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5214942" y="4071942"/>
              <a:ext cx="50847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Я</a:t>
              </a:r>
              <a:endParaRPr lang="ru-RU" sz="4400" b="1" dirty="0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4643438" y="4071942"/>
              <a:ext cx="55175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И</a:t>
              </a:r>
              <a:endParaRPr lang="ru-RU" sz="4400" b="1" dirty="0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4071934" y="4071942"/>
              <a:ext cx="5004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В</a:t>
              </a:r>
              <a:endParaRPr lang="ru-RU" sz="4400" b="1" dirty="0"/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3500430" y="4071942"/>
              <a:ext cx="55175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И</a:t>
              </a:r>
              <a:endParaRPr lang="ru-RU" sz="4400" b="1" dirty="0"/>
            </a:p>
          </p:txBody>
        </p:sp>
      </p:grpSp>
      <p:grpSp>
        <p:nvGrpSpPr>
          <p:cNvPr id="11" name="Группа 172"/>
          <p:cNvGrpSpPr/>
          <p:nvPr/>
        </p:nvGrpSpPr>
        <p:grpSpPr>
          <a:xfrm>
            <a:off x="3500430" y="3429000"/>
            <a:ext cx="3969557" cy="769441"/>
            <a:chOff x="3500430" y="3429000"/>
            <a:chExt cx="3969557" cy="769441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3500430" y="3429000"/>
              <a:ext cx="5405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Н</a:t>
              </a:r>
              <a:endParaRPr lang="ru-RU" sz="4400" b="1" dirty="0"/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5786446" y="3429000"/>
              <a:ext cx="46358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Т</a:t>
              </a:r>
              <a:endParaRPr lang="ru-RU" sz="4400" b="1" dirty="0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5214942" y="3429000"/>
              <a:ext cx="55175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И</a:t>
              </a:r>
              <a:endParaRPr lang="ru-RU" sz="4400" b="1" dirty="0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4643438" y="3429000"/>
              <a:ext cx="50206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К</a:t>
              </a:r>
              <a:endParaRPr lang="ru-RU" sz="4400" b="1" dirty="0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4071934" y="3429000"/>
              <a:ext cx="55175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И</a:t>
              </a:r>
              <a:endParaRPr lang="ru-RU" sz="4400" b="1" dirty="0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6929454" y="3429000"/>
              <a:ext cx="5405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Н</a:t>
              </a:r>
              <a:endParaRPr lang="ru-RU" sz="4400" b="1" dirty="0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6357950" y="3429000"/>
              <a:ext cx="55175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И</a:t>
              </a:r>
              <a:endParaRPr lang="ru-RU" sz="4400" b="1" dirty="0"/>
            </a:p>
          </p:txBody>
        </p:sp>
      </p:grpSp>
      <p:grpSp>
        <p:nvGrpSpPr>
          <p:cNvPr id="12" name="Группа 169"/>
          <p:cNvGrpSpPr/>
          <p:nvPr/>
        </p:nvGrpSpPr>
        <p:grpSpPr>
          <a:xfrm>
            <a:off x="2857488" y="2071678"/>
            <a:ext cx="4109018" cy="769441"/>
            <a:chOff x="2857488" y="2071678"/>
            <a:chExt cx="4109018" cy="769441"/>
          </a:xfrm>
        </p:grpSpPr>
        <p:sp>
          <p:nvSpPr>
            <p:cNvPr id="160" name="Прямоугольник 159"/>
            <p:cNvSpPr/>
            <p:nvPr/>
          </p:nvSpPr>
          <p:spPr>
            <a:xfrm>
              <a:off x="2857488" y="2071678"/>
              <a:ext cx="62869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 В</a:t>
              </a:r>
              <a:endParaRPr lang="ru-RU" sz="4400" b="1" dirty="0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5143504" y="2071678"/>
              <a:ext cx="66877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 Н</a:t>
              </a:r>
              <a:endParaRPr lang="ru-RU" sz="4400" b="1" dirty="0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4572000" y="2071678"/>
              <a:ext cx="6799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 И</a:t>
              </a:r>
              <a:endParaRPr lang="ru-RU" sz="4400" b="1" dirty="0"/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4000496" y="2071678"/>
              <a:ext cx="63030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 К</a:t>
              </a:r>
              <a:endParaRPr lang="ru-RU" sz="4400" b="1" dirty="0"/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3428992" y="2071678"/>
              <a:ext cx="6799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 И</a:t>
              </a:r>
              <a:endParaRPr lang="ru-RU" sz="4400" b="1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6286512" y="2071678"/>
              <a:ext cx="6799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 И</a:t>
              </a:r>
              <a:endParaRPr lang="ru-RU" sz="4400" b="1" dirty="0"/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5715008" y="2071678"/>
              <a:ext cx="5565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/>
                <a:t> Г</a:t>
              </a:r>
              <a:endParaRPr lang="ru-RU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30688" y="228600"/>
            <a:ext cx="3014662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>
                <a:solidFill>
                  <a:srgbClr val="000099"/>
                </a:solidFill>
              </a:rPr>
              <a:t>Первый европеец, </a:t>
            </a:r>
          </a:p>
          <a:p>
            <a:pPr algn="ctr">
              <a:defRPr/>
            </a:pPr>
            <a:r>
              <a:rPr lang="ru-RU" altLang="ru-RU" b="1">
                <a:solidFill>
                  <a:srgbClr val="000099"/>
                </a:solidFill>
              </a:rPr>
              <a:t>который обогнул </a:t>
            </a:r>
          </a:p>
          <a:p>
            <a:pPr algn="ctr">
              <a:defRPr/>
            </a:pPr>
            <a:r>
              <a:rPr lang="ru-RU" altLang="ru-RU" b="1">
                <a:solidFill>
                  <a:srgbClr val="000099"/>
                </a:solidFill>
              </a:rPr>
              <a:t>Африку с юга,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b="1">
                <a:solidFill>
                  <a:srgbClr val="000099"/>
                </a:solidFill>
              </a:rPr>
              <a:t>открыл мыс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Доброй Надежды</a:t>
            </a:r>
            <a:r>
              <a:rPr lang="ru-RU" altLang="ru-RU" b="1">
                <a:solidFill>
                  <a:srgbClr val="000099"/>
                </a:solidFill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b="1">
                <a:solidFill>
                  <a:srgbClr val="000099"/>
                </a:solidFill>
              </a:rPr>
              <a:t>и вышел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b="1">
                <a:solidFill>
                  <a:srgbClr val="000099"/>
                </a:solidFill>
              </a:rPr>
              <a:t>в </a:t>
            </a:r>
            <a:r>
              <a:rPr lang="ru-RU" altLang="ru-RU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1487 </a:t>
            </a:r>
            <a:r>
              <a:rPr lang="ru-RU" altLang="ru-RU" b="1">
                <a:solidFill>
                  <a:srgbClr val="000099"/>
                </a:solidFill>
              </a:rPr>
              <a:t>году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b="1">
                <a:solidFill>
                  <a:srgbClr val="000099"/>
                </a:solidFill>
              </a:rPr>
              <a:t>в Индийский океан,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b="1">
                <a:solidFill>
                  <a:srgbClr val="000099"/>
                </a:solidFill>
              </a:rPr>
              <a:t>был</a:t>
            </a:r>
            <a:r>
              <a:rPr lang="ru-RU" altLang="ru-RU">
                <a:solidFill>
                  <a:srgbClr val="000099"/>
                </a:solidFill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Бартоломеу Диаш.</a:t>
            </a:r>
            <a:r>
              <a:rPr lang="ru-RU" altLang="ru-RU"/>
              <a:t> </a:t>
            </a:r>
          </a:p>
        </p:txBody>
      </p:sp>
      <p:pic>
        <p:nvPicPr>
          <p:cNvPr id="12293" name="Picture 5" descr="image02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3883838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748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2209800" y="4419600"/>
            <a:ext cx="685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2362200" y="4495800"/>
            <a:ext cx="152400" cy="152400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7" name="Picture 9" descr="capetown32_b[1]"/>
          <p:cNvPicPr>
            <a:picLocks noChangeAspect="1" noChangeArrowheads="1"/>
          </p:cNvPicPr>
          <p:nvPr/>
        </p:nvPicPr>
        <p:blipFill>
          <a:blip r:embed="rId4" cstate="print"/>
          <a:srcRect t="6929"/>
          <a:stretch>
            <a:fillRect/>
          </a:stretch>
        </p:blipFill>
        <p:spPr bwMode="auto">
          <a:xfrm>
            <a:off x="2514600" y="4648200"/>
            <a:ext cx="32004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AutoShape 10"/>
          <p:cNvSpPr>
            <a:spLocks noChangeArrowheads="1"/>
          </p:cNvSpPr>
          <p:nvPr/>
        </p:nvSpPr>
        <p:spPr bwMode="auto">
          <a:xfrm rot="-1013936">
            <a:off x="2503488" y="4497388"/>
            <a:ext cx="747712" cy="228600"/>
          </a:xfrm>
          <a:prstGeom prst="rightArrow">
            <a:avLst>
              <a:gd name="adj1" fmla="val 50000"/>
              <a:gd name="adj2" fmla="val 8177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819400" y="6324600"/>
            <a:ext cx="1882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chemeClr val="bg1"/>
                </a:solidFill>
              </a:rPr>
              <a:t>мыс Доброй Надежды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632325" y="3810000"/>
            <a:ext cx="451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Путь в Индию был открыт!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105400" y="4572000"/>
            <a:ext cx="346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000099"/>
                </a:solidFill>
              </a:rPr>
              <a:t>Но команда взбунтовалась </a:t>
            </a:r>
          </a:p>
          <a:p>
            <a:pPr algn="ctr"/>
            <a:r>
              <a:rPr lang="ru-RU" altLang="ru-RU" b="1">
                <a:solidFill>
                  <a:srgbClr val="000099"/>
                </a:solidFill>
              </a:rPr>
              <a:t>и отказалась плыть дальше.</a:t>
            </a:r>
          </a:p>
        </p:txBody>
      </p:sp>
      <p:pic>
        <p:nvPicPr>
          <p:cNvPr id="12303" name="Picture 15" descr="252316"/>
          <p:cNvPicPr>
            <a:picLocks noChangeAspect="1" noChangeArrowheads="1"/>
          </p:cNvPicPr>
          <p:nvPr/>
        </p:nvPicPr>
        <p:blipFill>
          <a:blip r:embed="rId5" cstate="print"/>
          <a:srcRect l="12062" t="9181" r="12062" b="8798"/>
          <a:stretch>
            <a:fillRect/>
          </a:stretch>
        </p:blipFill>
        <p:spPr bwMode="auto">
          <a:xfrm>
            <a:off x="0" y="0"/>
            <a:ext cx="4598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bartolomeu-dias-historycapeofgoodhope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0"/>
            <a:ext cx="3162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876800" y="5715000"/>
            <a:ext cx="4106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000099"/>
                </a:solidFill>
              </a:rPr>
              <a:t>Бартоломеу Диаш </a:t>
            </a:r>
            <a:r>
              <a:rPr lang="ru-RU" altLang="ru-RU" b="1" u="sng">
                <a:solidFill>
                  <a:srgbClr val="000099"/>
                </a:solidFill>
              </a:rPr>
              <a:t>был вынужден</a:t>
            </a:r>
            <a:r>
              <a:rPr lang="ru-RU" altLang="ru-RU" b="1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altLang="ru-RU" b="1">
                <a:solidFill>
                  <a:srgbClr val="000099"/>
                </a:solidFill>
              </a:rPr>
              <a:t>повернуть назад.</a:t>
            </a:r>
          </a:p>
        </p:txBody>
      </p:sp>
      <p:pic>
        <p:nvPicPr>
          <p:cNvPr id="12306" name="Picture 18" descr="transporta-96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962400" y="51816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0243 0.00509 -0.00538 0.0206 -0.00885 0.02292 C -0.01215 0.03009 -0.00816 0.0331 -0.01319 0.0375 C -0.01423 0.03843 -0.01545 0.05047 -0.01545 0.0507 C -0.01614 0.05232 -0.01875 0.05139 -0.01979 0.05209 C -0.02291 0.05486 -0.0467 0.07292 -0.05017 0.07384 C -0.06145 0.07338 -0.07795 0.07037 -0.08923 0.06945 C -0.09375 0.06922 -0.10885 0.05185 -0.10885 0.05209 C -0.11406 0.04491 -0.12239 0.03588 -0.12743 0.02894 C -0.13003 0.02222 -0.13333 0.00996 -0.13732 0.00417 C -0.13819 -0.00023 -0.14062 -0.01203 -0.14062 -0.0118 C -0.14461 -0.02893 -0.14201 -0.03935 -0.14791 -0.05509 C -0.14965 -0.06041 -0.15121 -0.06597 -0.1533 -0.07083 C -0.15468 -0.07384 -0.15764 -0.07963 -0.15764 -0.0794 C -0.16128 -0.09491 -0.16458 -0.11041 -0.16753 -0.12592 C -0.16788 -0.15671 -0.16093 -0.18842 -0.175 -0.21296 C -0.17621 -0.21921 -0.17777 -0.22361 -0.18055 -0.22893 C -0.18159 -0.23541 -0.18159 -0.23819 -0.18576 -0.2419 C -0.18784 -0.2493 -0.19062 -0.25278 -0.19444 -0.25787 C -0.19843 -0.26319 -0.20191 -0.2706 -0.20538 -0.27662 C -0.20711 -0.2794 -0.2085 -0.28241 -0.20972 -0.28541 C -0.21145 -0.28889 -0.21632 -0.29421 -0.21632 -0.29398 C -0.21823 -0.30162 -0.22239 -0.30602 -0.22708 -0.30995 C -0.2309 -0.31736 -0.23576 -0.31875 -0.2401 -0.32523 C -0.24635 -0.33287 -0.26232 -0.33264 -0.27187 -0.33264 C -0.28281 -0.33333 -0.28854 -0.33264 -0.30069 -0.33264 C -0.30885 -0.33588 -0.3026 -0.33472 -0.32413 -0.33773 C -0.33698 -0.33958 -0.35069 -0.35532 -0.36319 -0.35949 C -0.36684 -0.36227 -0.36562 -0.3743 -0.36944 -0.37662 C -0.37222 -0.38194 -0.37534 -0.38611 -0.37934 -0.39004 C -0.38107 -0.39722 -0.3901 -0.41273 -0.39444 -0.41875 C -0.39791 -0.43125 -0.40538 -0.44143 -0.40972 -0.45347 C -0.41389 -0.46528 -0.41545 -0.48009 -0.41736 -0.49259 C -0.41614 -0.54467 -0.41996 -0.5206 -0.4151 -0.53912 C -0.41319 -0.54606 -0.40937 -0.55162 -0.40642 -0.55787 C -0.40573 -0.55926 -0.40434 -0.56227 -0.40434 -0.56203 C -0.40295 -0.57592 -0.39982 -0.58842 -0.3967 -0.60139 C -0.39514 -0.60833 -0.39618 -0.61203 -0.3901 -0.61736 C -0.38402 -0.62268 -0.3783 -0.62847 -0.37274 -0.63472 C -0.36823 -0.63981 -0.36441 -0.64514 -0.35868 -0.64768 C -0.35555 -0.65185 -0.35208 -0.65509 -0.34878 -0.65926 C -0.34652 -0.66852 -0.33958 -0.67569 -0.33576 -0.68403 C -0.33611 -0.68541 -0.33732 -0.68703 -0.33698 -0.68842 C -0.33645 -0.69028 -0.33455 -0.69097 -0.33368 -0.69259 C -0.33159 -0.69606 -0.32882 -0.70694 -0.32604 -0.70995 C -0.32395 -0.71227 -0.32152 -0.71366 -0.31944 -0.71574 C -0.31736 -0.71782 -0.31302 -0.72176 -0.31302 -0.72153 C -0.31007 -0.72731 -0.30277 -0.73403 -0.29774 -0.73611 C -0.29531 -0.7412 -0.2967 -0.73935 -0.29444 -0.7419 " pathEditMode="relative" rAng="0" ptsTypes="fffffffffffffffffffffffffffffffffffffffffffffffff">
                                      <p:cBhvr>
                                        <p:cTn id="141" dur="5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-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allAtOnce"/>
      <p:bldP spid="12295" grpId="0" animBg="1"/>
      <p:bldP spid="12295" grpId="1" animBg="1"/>
      <p:bldP spid="12296" grpId="0" animBg="1"/>
      <p:bldP spid="12298" grpId="0" animBg="1"/>
      <p:bldP spid="12299" grpId="0"/>
      <p:bldP spid="12300" grpId="0"/>
      <p:bldP spid="12300" grpId="1"/>
      <p:bldP spid="12301" grpId="0"/>
      <p:bldP spid="12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75856" y="0"/>
            <a:ext cx="5868144" cy="25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Только через 10 лет,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в 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1497</a:t>
            </a:r>
            <a:r>
              <a:rPr lang="ru-RU" altLang="ru-RU" sz="2400" b="1" dirty="0">
                <a:solidFill>
                  <a:srgbClr val="000099"/>
                </a:solidFill>
              </a:rPr>
              <a:t> году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была организована экспедиция в Индию,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под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командованием </a:t>
            </a:r>
            <a:endParaRPr lang="ru-RU" altLang="ru-RU" sz="2400" b="1" dirty="0">
              <a:solidFill>
                <a:srgbClr val="000099"/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altLang="ru-RU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Васко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да Гама.</a:t>
            </a:r>
          </a:p>
        </p:txBody>
      </p:sp>
      <p:pic>
        <p:nvPicPr>
          <p:cNvPr id="13318" name="Picture 6" descr="2684c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A_partida_de_Vasco_da_Gama_para_a_%C3%8Dndia_em_14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586814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map_vasco_da_gama_sh[1]"/>
          <p:cNvPicPr>
            <a:picLocks noChangeAspect="1" noChangeArrowheads="1"/>
          </p:cNvPicPr>
          <p:nvPr/>
        </p:nvPicPr>
        <p:blipFill>
          <a:blip r:embed="rId2" cstate="print"/>
          <a:srcRect l="3125" t="3671" r="3125" b="3671"/>
          <a:stretch>
            <a:fillRect/>
          </a:stretch>
        </p:blipFill>
        <p:spPr bwMode="auto">
          <a:xfrm>
            <a:off x="152400" y="685800"/>
            <a:ext cx="56388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152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0099"/>
                </a:solidFill>
              </a:rPr>
              <a:t>Не смотря на все трудности, корабли обогнули мыс Доброй Надежды</a:t>
            </a:r>
          </a:p>
        </p:txBody>
      </p:sp>
      <p:pic>
        <p:nvPicPr>
          <p:cNvPr id="16394" name="Picture 10" descr="Мыс Доброй Надежды [1]"/>
          <p:cNvPicPr>
            <a:picLocks noChangeAspect="1" noChangeArrowheads="1"/>
          </p:cNvPicPr>
          <p:nvPr/>
        </p:nvPicPr>
        <p:blipFill>
          <a:blip r:embed="rId3" cstate="print"/>
          <a:srcRect t="39099"/>
          <a:stretch>
            <a:fillRect/>
          </a:stretch>
        </p:blipFill>
        <p:spPr bwMode="auto">
          <a:xfrm>
            <a:off x="152400" y="4572000"/>
            <a:ext cx="23812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410200" y="685800"/>
            <a:ext cx="3563938" cy="17399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99"/>
                </a:solidFill>
              </a:rPr>
              <a:t>Но на всем восточном </a:t>
            </a:r>
          </a:p>
          <a:p>
            <a:pPr algn="ctr"/>
            <a:r>
              <a:rPr lang="ru-RU" altLang="ru-RU" b="1">
                <a:solidFill>
                  <a:srgbClr val="000099"/>
                </a:solidFill>
              </a:rPr>
              <a:t>побережье Африки </a:t>
            </a:r>
          </a:p>
          <a:p>
            <a:pPr algn="ctr"/>
            <a:r>
              <a:rPr lang="ru-RU" altLang="ru-RU" b="1">
                <a:solidFill>
                  <a:srgbClr val="000099"/>
                </a:solidFill>
              </a:rPr>
              <a:t>господствовали арабы, </a:t>
            </a:r>
          </a:p>
          <a:p>
            <a:pPr algn="ctr"/>
            <a:r>
              <a:rPr lang="ru-RU" altLang="ru-RU" b="1">
                <a:solidFill>
                  <a:srgbClr val="000099"/>
                </a:solidFill>
              </a:rPr>
              <a:t>которые не хотели </a:t>
            </a:r>
          </a:p>
          <a:p>
            <a:pPr algn="ctr"/>
            <a:r>
              <a:rPr lang="ru-RU" altLang="ru-RU" b="1">
                <a:solidFill>
                  <a:srgbClr val="000099"/>
                </a:solidFill>
              </a:rPr>
              <a:t>показывать дорогу в Индию. </a:t>
            </a:r>
          </a:p>
          <a:p>
            <a:pPr algn="ctr"/>
            <a:endParaRPr lang="ru-RU" altLang="ru-RU" b="1">
              <a:solidFill>
                <a:srgbClr val="000099"/>
              </a:solidFill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487988" y="3581400"/>
            <a:ext cx="3656012" cy="11906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b="1">
                <a:solidFill>
                  <a:srgbClr val="000099"/>
                </a:solidFill>
              </a:rPr>
              <a:t>Только шейх города </a:t>
            </a:r>
            <a:r>
              <a:rPr lang="ru-RU" altLang="ru-RU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Малинди</a:t>
            </a:r>
            <a:r>
              <a:rPr lang="ru-RU" altLang="ru-RU" b="1">
                <a:solidFill>
                  <a:srgbClr val="000099"/>
                </a:solidFill>
              </a:rPr>
              <a:t> </a:t>
            </a:r>
          </a:p>
          <a:p>
            <a:pPr algn="ctr">
              <a:defRPr/>
            </a:pPr>
            <a:r>
              <a:rPr lang="ru-RU" altLang="ru-RU" b="1">
                <a:solidFill>
                  <a:srgbClr val="000099"/>
                </a:solidFill>
              </a:rPr>
              <a:t>дал опытного лоцмана,</a:t>
            </a:r>
          </a:p>
          <a:p>
            <a:pPr algn="ctr">
              <a:defRPr/>
            </a:pPr>
            <a:r>
              <a:rPr lang="ru-RU" altLang="ru-RU" b="1">
                <a:solidFill>
                  <a:srgbClr val="000099"/>
                </a:solidFill>
              </a:rPr>
              <a:t>знающего путь в Индию.</a:t>
            </a:r>
          </a:p>
          <a:p>
            <a:pPr algn="ctr">
              <a:defRPr/>
            </a:pPr>
            <a:endParaRPr lang="ru-RU" altLang="ru-RU" b="1">
              <a:solidFill>
                <a:srgbClr val="000099"/>
              </a:solidFill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2895600" y="2895600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 rot="1501013">
            <a:off x="3962400" y="1524000"/>
            <a:ext cx="993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Индия</a:t>
            </a:r>
          </a:p>
        </p:txBody>
      </p:sp>
      <p:pic>
        <p:nvPicPr>
          <p:cNvPr id="16400" name="Picture 16" descr="Файл:Vascodaga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9859"/>
          <a:stretch>
            <a:fillRect/>
          </a:stretch>
        </p:blipFill>
        <p:spPr bwMode="auto">
          <a:xfrm>
            <a:off x="152400" y="685800"/>
            <a:ext cx="3505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114800" y="5257800"/>
            <a:ext cx="4637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000" b="1">
                <a:solidFill>
                  <a:srgbClr val="000099"/>
                </a:solidFill>
              </a:rPr>
              <a:t>В </a:t>
            </a:r>
            <a:r>
              <a:rPr lang="ru-RU" alt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1498</a:t>
            </a:r>
            <a:r>
              <a:rPr lang="ru-RU" altLang="ru-RU" sz="2000" b="1">
                <a:solidFill>
                  <a:srgbClr val="000099"/>
                </a:solidFill>
              </a:rPr>
              <a:t> году португальские моряки </a:t>
            </a:r>
          </a:p>
          <a:p>
            <a:pPr algn="ctr">
              <a:defRPr/>
            </a:pPr>
            <a:r>
              <a:rPr lang="ru-RU" altLang="ru-RU" sz="2000" b="1">
                <a:solidFill>
                  <a:srgbClr val="000099"/>
                </a:solidFill>
              </a:rPr>
              <a:t>прибыли в </a:t>
            </a:r>
            <a:r>
              <a:rPr lang="ru-RU" alt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Каликут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4419600" y="2362200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4267200" y="213360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5" grpId="0" animBg="1"/>
      <p:bldP spid="16398" grpId="0" animBg="1"/>
      <p:bldP spid="16398" grpId="1" animBg="1"/>
      <p:bldP spid="16399" grpId="0"/>
      <p:bldP spid="16401" grpId="0"/>
      <p:bldP spid="16403" grpId="0" animBg="1"/>
      <p:bldP spid="164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u="sng" dirty="0" smtClean="0">
                <a:effectLst/>
              </a:rPr>
              <a:t>Значение путешествия </a:t>
            </a:r>
            <a:br>
              <a:rPr lang="ru-RU" sz="3200" u="sng" dirty="0" smtClean="0">
                <a:effectLst/>
              </a:rPr>
            </a:br>
            <a:r>
              <a:rPr lang="ru-RU" sz="3200" u="sng" dirty="0" err="1" smtClean="0">
                <a:effectLst/>
              </a:rPr>
              <a:t>Васко</a:t>
            </a:r>
            <a:r>
              <a:rPr lang="ru-RU" sz="3200" u="sng" dirty="0" smtClean="0">
                <a:effectLst/>
              </a:rPr>
              <a:t> да Гама: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Проложен морской путь в страны Южной  Азии,</a:t>
            </a:r>
          </a:p>
          <a:p>
            <a:pPr eaLnBrk="1" hangingPunct="1"/>
            <a:r>
              <a:rPr lang="ru-RU" sz="3200" dirty="0" smtClean="0"/>
              <a:t>Португалия стала сильнейшей морской державой,</a:t>
            </a:r>
          </a:p>
          <a:p>
            <a:pPr eaLnBrk="1" hangingPunct="1"/>
            <a:r>
              <a:rPr lang="ru-RU" sz="3200" dirty="0" smtClean="0"/>
              <a:t>стала развиваться торговля с Индией, </a:t>
            </a:r>
          </a:p>
          <a:p>
            <a:pPr eaLnBrk="1" hangingPunct="1"/>
            <a:r>
              <a:rPr lang="ru-RU" sz="3200" dirty="0" smtClean="0"/>
              <a:t>часть Индостана становится португальской колонией.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16827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Так с поиска морского пути в Индию началась </a:t>
            </a:r>
            <a:endParaRPr lang="ru-RU" altLang="ru-RU" sz="2400" b="1" dirty="0" smtClean="0">
              <a:solidFill>
                <a:srgbClr val="000099"/>
              </a:solidFill>
            </a:endParaRPr>
          </a:p>
          <a:p>
            <a:pPr algn="ctr"/>
            <a:r>
              <a:rPr lang="ru-RU" altLang="ru-RU" sz="3600" b="1" dirty="0" smtClean="0">
                <a:solidFill>
                  <a:srgbClr val="6600CC"/>
                </a:solidFill>
                <a:latin typeface="Monotype Corsiva" pitchFamily="66" charset="0"/>
              </a:rPr>
              <a:t>Эпоха</a:t>
            </a:r>
            <a:r>
              <a:rPr lang="ru-RU" altLang="ru-RU" sz="3600" b="1" dirty="0" smtClean="0">
                <a:solidFill>
                  <a:srgbClr val="000099"/>
                </a:solidFill>
              </a:rPr>
              <a:t> </a:t>
            </a:r>
            <a:r>
              <a:rPr lang="ru-RU" altLang="ru-RU" sz="4000" b="1" dirty="0" smtClean="0">
                <a:solidFill>
                  <a:srgbClr val="6600CC"/>
                </a:solidFill>
                <a:latin typeface="Monotype Corsiva" pitchFamily="66" charset="0"/>
              </a:rPr>
              <a:t>Великих </a:t>
            </a:r>
            <a:r>
              <a:rPr lang="en-US" altLang="ru-RU" sz="4000" b="1" dirty="0" smtClean="0">
                <a:solidFill>
                  <a:srgbClr val="6600CC"/>
                </a:solidFill>
                <a:latin typeface="Monotype Corsiva" pitchFamily="66" charset="0"/>
              </a:rPr>
              <a:t> </a:t>
            </a:r>
            <a:r>
              <a:rPr lang="ru-RU" altLang="ru-RU" sz="4000" b="1" dirty="0">
                <a:solidFill>
                  <a:srgbClr val="6600CC"/>
                </a:solidFill>
                <a:latin typeface="Monotype Corsiva" pitchFamily="66" charset="0"/>
              </a:rPr>
              <a:t>географических открытий</a:t>
            </a:r>
            <a:r>
              <a:rPr lang="ru-RU" altLang="ru-RU" sz="3200" b="1" dirty="0">
                <a:solidFill>
                  <a:srgbClr val="6600CC"/>
                </a:solidFill>
                <a:latin typeface="Monotype Corsiva" pitchFamily="66" charset="0"/>
              </a:rPr>
              <a:t>  -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905000" y="1340768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latin typeface="Monotype Corsiva" pitchFamily="66" charset="0"/>
              </a:rPr>
              <a:t>  </a:t>
            </a:r>
            <a:r>
              <a:rPr lang="ru-RU" altLang="ru-RU" sz="2400" b="1" dirty="0">
                <a:solidFill>
                  <a:srgbClr val="000099"/>
                </a:solidFill>
              </a:rPr>
              <a:t>период с конца </a:t>
            </a:r>
            <a:r>
              <a:rPr lang="en-US" altLang="ru-RU" sz="2400" b="1" dirty="0">
                <a:solidFill>
                  <a:srgbClr val="000099"/>
                </a:solidFill>
              </a:rPr>
              <a:t>XV</a:t>
            </a:r>
            <a:r>
              <a:rPr lang="ru-RU" altLang="ru-RU" sz="2400" b="1" dirty="0">
                <a:solidFill>
                  <a:srgbClr val="000099"/>
                </a:solidFill>
              </a:rPr>
              <a:t> до первой половины </a:t>
            </a:r>
            <a:endParaRPr lang="ru-RU" altLang="ru-RU" sz="2400" b="1" dirty="0" smtClean="0">
              <a:solidFill>
                <a:srgbClr val="000099"/>
              </a:solidFill>
            </a:endParaRPr>
          </a:p>
          <a:p>
            <a:pPr algn="ctr"/>
            <a:r>
              <a:rPr lang="en-US" altLang="ru-RU" sz="2400" b="1" dirty="0" smtClean="0">
                <a:solidFill>
                  <a:srgbClr val="000099"/>
                </a:solidFill>
              </a:rPr>
              <a:t>XVII </a:t>
            </a:r>
            <a:r>
              <a:rPr lang="ru-RU" altLang="ru-RU" sz="2400" b="1" dirty="0">
                <a:solidFill>
                  <a:srgbClr val="000099"/>
                </a:solidFill>
              </a:rPr>
              <a:t>века,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  </a:t>
            </a:r>
            <a:r>
              <a:rPr lang="ru-RU" altLang="ru-RU" sz="2400" b="1" dirty="0">
                <a:solidFill>
                  <a:srgbClr val="000099"/>
                </a:solidFill>
              </a:rPr>
              <a:t>который изменил представление человека о Земле.</a:t>
            </a:r>
          </a:p>
        </p:txBody>
      </p:sp>
      <p:pic>
        <p:nvPicPr>
          <p:cNvPr id="18445" name="Picture 13" descr="0ддд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81724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1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19400"/>
            <a:ext cx="59467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19400"/>
            <a:ext cx="69072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llaklein.ucoz.ru/_ld/2/34740862.jpg"/>
          <p:cNvPicPr>
            <a:picLocks noChangeAspect="1" noChangeArrowheads="1"/>
          </p:cNvPicPr>
          <p:nvPr/>
        </p:nvPicPr>
        <p:blipFill>
          <a:blip r:embed="rId2" cstate="print">
            <a:lum bright="-28000" contrast="43000"/>
          </a:blip>
          <a:srcRect/>
          <a:stretch>
            <a:fillRect/>
          </a:stretch>
        </p:blipFill>
        <p:spPr bwMode="auto">
          <a:xfrm>
            <a:off x="-19451" y="0"/>
            <a:ext cx="916345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800000"/>
                </a:solidFill>
              </a:rPr>
              <a:t>Домашнее задание: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4000" b="1" dirty="0" smtClean="0"/>
              <a:t>Параграф 12 – прочитать</a:t>
            </a:r>
          </a:p>
          <a:p>
            <a:pPr marL="342900" indent="-342900" algn="just">
              <a:buFont typeface="+mj-lt"/>
              <a:buAutoNum type="arabicPeriod"/>
            </a:pPr>
            <a:endParaRPr lang="ru-RU" sz="40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4000" b="1" dirty="0" smtClean="0"/>
              <a:t>Вопросы – стр. 63</a:t>
            </a:r>
          </a:p>
          <a:p>
            <a:pPr marL="342900" indent="-342900" algn="just">
              <a:buFont typeface="+mj-lt"/>
              <a:buAutoNum type="arabicPeriod"/>
            </a:pPr>
            <a:endParaRPr lang="en-US" sz="40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4000" b="1" dirty="0" smtClean="0"/>
              <a:t>Рабочая тетрадь – стр. 32 – 35.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4000" b="1" dirty="0" smtClean="0"/>
          </a:p>
          <a:p>
            <a:pPr marL="342900" indent="-342900" algn="just"/>
            <a:r>
              <a:rPr lang="ru-RU" sz="4000" b="1" dirty="0" smtClean="0"/>
              <a:t>4. Проблемный вопрос – ваша точка зрения. Обоснуйте.  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llaklein.ucoz.ru/_ld/2/34740862.jpg"/>
          <p:cNvPicPr>
            <a:picLocks noChangeAspect="1" noChangeArrowheads="1"/>
          </p:cNvPicPr>
          <p:nvPr/>
        </p:nvPicPr>
        <p:blipFill>
          <a:blip r:embed="rId2" cstate="print">
            <a:lum bright="-28000" contrast="43000"/>
          </a:blip>
          <a:srcRect/>
          <a:stretch>
            <a:fillRect/>
          </a:stretch>
        </p:blipFill>
        <p:spPr bwMode="auto">
          <a:xfrm>
            <a:off x="-19451" y="0"/>
            <a:ext cx="916345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071546"/>
            <a:ext cx="87154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Кто открыл морской путь в Индию: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0" b="1" dirty="0" err="1" smtClean="0">
                <a:solidFill>
                  <a:srgbClr val="800000"/>
                </a:solidFill>
              </a:rPr>
              <a:t>Васко</a:t>
            </a:r>
            <a:r>
              <a:rPr lang="ru-RU" sz="8000" b="1" dirty="0" smtClean="0">
                <a:solidFill>
                  <a:srgbClr val="800000"/>
                </a:solidFill>
              </a:rPr>
              <a:t> да Гама </a:t>
            </a:r>
          </a:p>
          <a:p>
            <a:pPr algn="ctr"/>
            <a:r>
              <a:rPr lang="ru-RU" sz="4800" b="1" dirty="0" smtClean="0"/>
              <a:t>или </a:t>
            </a:r>
          </a:p>
          <a:p>
            <a:pPr algn="ctr"/>
            <a:r>
              <a:rPr lang="ru-RU" sz="8000" b="1" dirty="0" smtClean="0">
                <a:solidFill>
                  <a:srgbClr val="800000"/>
                </a:solidFill>
              </a:rPr>
              <a:t>принц Генрих</a:t>
            </a:r>
            <a:r>
              <a:rPr lang="ru-RU" sz="4800" b="1" dirty="0" smtClean="0"/>
              <a:t>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llaklein.ucoz.ru/_ld/2/34740862.jpg"/>
          <p:cNvPicPr>
            <a:picLocks noChangeAspect="1" noChangeArrowheads="1"/>
          </p:cNvPicPr>
          <p:nvPr/>
        </p:nvPicPr>
        <p:blipFill>
          <a:blip r:embed="rId2" cstate="print">
            <a:lum bright="-28000" contrast="43000"/>
          </a:blip>
          <a:srcRect/>
          <a:stretch>
            <a:fillRect/>
          </a:stretch>
        </p:blipFill>
        <p:spPr bwMode="auto">
          <a:xfrm>
            <a:off x="-19451" y="0"/>
            <a:ext cx="916345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214422"/>
            <a:ext cx="80724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«5» </a:t>
            </a:r>
            <a:r>
              <a:rPr lang="ru-RU" sz="4800" b="1" dirty="0" smtClean="0"/>
              <a:t>- все ответы верны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«4» </a:t>
            </a:r>
            <a:r>
              <a:rPr lang="ru-RU" sz="4800" b="1" dirty="0" smtClean="0"/>
              <a:t>- 1-2 ошибки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«3» </a:t>
            </a:r>
            <a:r>
              <a:rPr lang="ru-RU" sz="4800" b="1" dirty="0" smtClean="0"/>
              <a:t>- 3-4 ошибки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«2» </a:t>
            </a:r>
            <a:r>
              <a:rPr lang="ru-RU" sz="4800" b="1" dirty="0" smtClean="0"/>
              <a:t>- нет правильного ответа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7444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i="1" dirty="0" smtClean="0">
                <a:effectLst/>
              </a:rPr>
              <a:t>Морской </a:t>
            </a:r>
            <a:br>
              <a:rPr lang="ru-RU" sz="8000" i="1" dirty="0" smtClean="0">
                <a:effectLst/>
              </a:rPr>
            </a:br>
            <a:r>
              <a:rPr lang="ru-RU" sz="8000" i="1" dirty="0" smtClean="0">
                <a:effectLst/>
              </a:rPr>
              <a:t>путь </a:t>
            </a:r>
            <a:br>
              <a:rPr lang="ru-RU" sz="8000" i="1" dirty="0" smtClean="0">
                <a:effectLst/>
              </a:rPr>
            </a:br>
            <a:r>
              <a:rPr lang="ru-RU" sz="8000" i="1" dirty="0" smtClean="0">
                <a:effectLst/>
              </a:rPr>
              <a:t>в Индию.</a:t>
            </a:r>
            <a:endParaRPr lang="ru-RU" sz="8000" i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llaklein.ucoz.ru/_ld/2/34740862.jpg"/>
          <p:cNvPicPr>
            <a:picLocks noChangeAspect="1" noChangeArrowheads="1"/>
          </p:cNvPicPr>
          <p:nvPr/>
        </p:nvPicPr>
        <p:blipFill>
          <a:blip r:embed="rId2" cstate="print">
            <a:lum bright="-28000" contrast="43000"/>
          </a:blip>
          <a:srcRect/>
          <a:stretch>
            <a:fillRect/>
          </a:stretch>
        </p:blipFill>
        <p:spPr bwMode="auto">
          <a:xfrm>
            <a:off x="0" y="0"/>
            <a:ext cx="9163451" cy="6858000"/>
          </a:xfrm>
          <a:prstGeom prst="rect">
            <a:avLst/>
          </a:prstGeom>
          <a:noFill/>
        </p:spPr>
      </p:pic>
      <p:grpSp>
        <p:nvGrpSpPr>
          <p:cNvPr id="3" name="Группа 26"/>
          <p:cNvGrpSpPr/>
          <p:nvPr/>
        </p:nvGrpSpPr>
        <p:grpSpPr>
          <a:xfrm>
            <a:off x="285720" y="1428736"/>
            <a:ext cx="8572560" cy="3571900"/>
            <a:chOff x="-95250" y="496888"/>
            <a:chExt cx="5583238" cy="1017587"/>
          </a:xfrm>
        </p:grpSpPr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-95250" y="496888"/>
              <a:ext cx="1174750" cy="3206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Принц Генрих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717800" y="496888"/>
              <a:ext cx="1114425" cy="320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?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1341438" y="496888"/>
              <a:ext cx="1114425" cy="320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?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1746250" y="1193800"/>
              <a:ext cx="2345928" cy="3206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Генрих Мореплаватель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111625" y="496888"/>
              <a:ext cx="1114425" cy="320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?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AutoShape 20"/>
            <p:cNvSpPr>
              <a:spLocks noChangeShapeType="1"/>
            </p:cNvSpPr>
            <p:nvPr/>
          </p:nvSpPr>
          <p:spPr bwMode="auto">
            <a:xfrm>
              <a:off x="1079500" y="627063"/>
              <a:ext cx="2619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AutoShape 19"/>
            <p:cNvSpPr>
              <a:spLocks noChangeShapeType="1"/>
            </p:cNvSpPr>
            <p:nvPr/>
          </p:nvSpPr>
          <p:spPr bwMode="auto">
            <a:xfrm>
              <a:off x="5226050" y="628650"/>
              <a:ext cx="2619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AutoShape 18"/>
            <p:cNvSpPr>
              <a:spLocks noChangeShapeType="1"/>
            </p:cNvSpPr>
            <p:nvPr/>
          </p:nvSpPr>
          <p:spPr bwMode="auto">
            <a:xfrm>
              <a:off x="3849688" y="628650"/>
              <a:ext cx="2619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AutoShape 17"/>
            <p:cNvSpPr>
              <a:spLocks noChangeShapeType="1"/>
            </p:cNvSpPr>
            <p:nvPr/>
          </p:nvSpPr>
          <p:spPr bwMode="auto">
            <a:xfrm>
              <a:off x="2455863" y="627063"/>
              <a:ext cx="2619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AutoShape 25"/>
            <p:cNvSpPr>
              <a:spLocks noChangeShapeType="1"/>
            </p:cNvSpPr>
            <p:nvPr/>
          </p:nvSpPr>
          <p:spPr bwMode="auto">
            <a:xfrm>
              <a:off x="1427163" y="1336675"/>
              <a:ext cx="2619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0" y="5715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95600" y="5715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43200" y="5562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 descr="proekciaи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4350"/>
            <a:ext cx="91440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2784904">
            <a:off x="7163595" y="4647406"/>
            <a:ext cx="1427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 и т а й</a:t>
            </a:r>
            <a:r>
              <a:rPr lang="ru-RU" altLang="ru-RU"/>
              <a:t> </a:t>
            </a:r>
          </a:p>
        </p:txBody>
      </p:sp>
      <p:sp>
        <p:nvSpPr>
          <p:cNvPr id="4103" name="Freeform 10"/>
          <p:cNvSpPr>
            <a:spLocks/>
          </p:cNvSpPr>
          <p:nvPr/>
        </p:nvSpPr>
        <p:spPr bwMode="auto">
          <a:xfrm>
            <a:off x="1779588" y="3971925"/>
            <a:ext cx="5859462" cy="1257300"/>
          </a:xfrm>
          <a:custGeom>
            <a:avLst/>
            <a:gdLst>
              <a:gd name="T0" fmla="*/ 0 w 3691"/>
              <a:gd name="T1" fmla="*/ 0 h 792"/>
              <a:gd name="T2" fmla="*/ 68262 w 3691"/>
              <a:gd name="T3" fmla="*/ 49213 h 792"/>
              <a:gd name="T4" fmla="*/ 177800 w 3691"/>
              <a:gd name="T5" fmla="*/ 147638 h 792"/>
              <a:gd name="T6" fmla="*/ 265112 w 3691"/>
              <a:gd name="T7" fmla="*/ 363538 h 792"/>
              <a:gd name="T8" fmla="*/ 304800 w 3691"/>
              <a:gd name="T9" fmla="*/ 541338 h 792"/>
              <a:gd name="T10" fmla="*/ 334962 w 3691"/>
              <a:gd name="T11" fmla="*/ 560388 h 792"/>
              <a:gd name="T12" fmla="*/ 452437 w 3691"/>
              <a:gd name="T13" fmla="*/ 619125 h 792"/>
              <a:gd name="T14" fmla="*/ 569912 w 3691"/>
              <a:gd name="T15" fmla="*/ 688975 h 792"/>
              <a:gd name="T16" fmla="*/ 846137 w 3691"/>
              <a:gd name="T17" fmla="*/ 728663 h 792"/>
              <a:gd name="T18" fmla="*/ 1179512 w 3691"/>
              <a:gd name="T19" fmla="*/ 806450 h 792"/>
              <a:gd name="T20" fmla="*/ 1268412 w 3691"/>
              <a:gd name="T21" fmla="*/ 747713 h 792"/>
              <a:gd name="T22" fmla="*/ 1327150 w 3691"/>
              <a:gd name="T23" fmla="*/ 531813 h 792"/>
              <a:gd name="T24" fmla="*/ 1563687 w 3691"/>
              <a:gd name="T25" fmla="*/ 511175 h 792"/>
              <a:gd name="T26" fmla="*/ 1652587 w 3691"/>
              <a:gd name="T27" fmla="*/ 560388 h 792"/>
              <a:gd name="T28" fmla="*/ 1711325 w 3691"/>
              <a:gd name="T29" fmla="*/ 581025 h 792"/>
              <a:gd name="T30" fmla="*/ 1798637 w 3691"/>
              <a:gd name="T31" fmla="*/ 619125 h 792"/>
              <a:gd name="T32" fmla="*/ 1868487 w 3691"/>
              <a:gd name="T33" fmla="*/ 728663 h 792"/>
              <a:gd name="T34" fmla="*/ 1927225 w 3691"/>
              <a:gd name="T35" fmla="*/ 836613 h 792"/>
              <a:gd name="T36" fmla="*/ 2035175 w 3691"/>
              <a:gd name="T37" fmla="*/ 885825 h 792"/>
              <a:gd name="T38" fmla="*/ 2093912 w 3691"/>
              <a:gd name="T39" fmla="*/ 935038 h 792"/>
              <a:gd name="T40" fmla="*/ 2124075 w 3691"/>
              <a:gd name="T41" fmla="*/ 984250 h 792"/>
              <a:gd name="T42" fmla="*/ 2281237 w 3691"/>
              <a:gd name="T43" fmla="*/ 1022350 h 792"/>
              <a:gd name="T44" fmla="*/ 2320925 w 3691"/>
              <a:gd name="T45" fmla="*/ 1101725 h 792"/>
              <a:gd name="T46" fmla="*/ 2398712 w 3691"/>
              <a:gd name="T47" fmla="*/ 1160463 h 792"/>
              <a:gd name="T48" fmla="*/ 2447925 w 3691"/>
              <a:gd name="T49" fmla="*/ 1209675 h 792"/>
              <a:gd name="T50" fmla="*/ 2478087 w 3691"/>
              <a:gd name="T51" fmla="*/ 1219200 h 792"/>
              <a:gd name="T52" fmla="*/ 2743200 w 3691"/>
              <a:gd name="T53" fmla="*/ 1169988 h 792"/>
              <a:gd name="T54" fmla="*/ 2752725 w 3691"/>
              <a:gd name="T55" fmla="*/ 1120775 h 792"/>
              <a:gd name="T56" fmla="*/ 2773362 w 3691"/>
              <a:gd name="T57" fmla="*/ 1062038 h 792"/>
              <a:gd name="T58" fmla="*/ 2801937 w 3691"/>
              <a:gd name="T59" fmla="*/ 874713 h 792"/>
              <a:gd name="T60" fmla="*/ 2832100 w 3691"/>
              <a:gd name="T61" fmla="*/ 531813 h 792"/>
              <a:gd name="T62" fmla="*/ 2900362 w 3691"/>
              <a:gd name="T63" fmla="*/ 384175 h 792"/>
              <a:gd name="T64" fmla="*/ 3205162 w 3691"/>
              <a:gd name="T65" fmla="*/ 384175 h 792"/>
              <a:gd name="T66" fmla="*/ 3441700 w 3691"/>
              <a:gd name="T67" fmla="*/ 304800 h 792"/>
              <a:gd name="T68" fmla="*/ 3943350 w 3691"/>
              <a:gd name="T69" fmla="*/ 295275 h 792"/>
              <a:gd name="T70" fmla="*/ 4316412 w 3691"/>
              <a:gd name="T71" fmla="*/ 187325 h 792"/>
              <a:gd name="T72" fmla="*/ 4827587 w 3691"/>
              <a:gd name="T73" fmla="*/ 215900 h 792"/>
              <a:gd name="T74" fmla="*/ 5033962 w 3691"/>
              <a:gd name="T75" fmla="*/ 206375 h 792"/>
              <a:gd name="T76" fmla="*/ 5200650 w 3691"/>
              <a:gd name="T77" fmla="*/ 157163 h 792"/>
              <a:gd name="T78" fmla="*/ 5427662 w 3691"/>
              <a:gd name="T79" fmla="*/ 187325 h 792"/>
              <a:gd name="T80" fmla="*/ 5634037 w 3691"/>
              <a:gd name="T81" fmla="*/ 215900 h 792"/>
              <a:gd name="T82" fmla="*/ 5722937 w 3691"/>
              <a:gd name="T83" fmla="*/ 255588 h 792"/>
              <a:gd name="T84" fmla="*/ 5859462 w 3691"/>
              <a:gd name="T85" fmla="*/ 276225 h 7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691" h="792">
                <a:moveTo>
                  <a:pt x="0" y="0"/>
                </a:moveTo>
                <a:cubicBezTo>
                  <a:pt x="15" y="16"/>
                  <a:pt x="22" y="24"/>
                  <a:pt x="43" y="31"/>
                </a:cubicBezTo>
                <a:cubicBezTo>
                  <a:pt x="65" y="53"/>
                  <a:pt x="92" y="69"/>
                  <a:pt x="112" y="93"/>
                </a:cubicBezTo>
                <a:cubicBezTo>
                  <a:pt x="140" y="128"/>
                  <a:pt x="156" y="186"/>
                  <a:pt x="167" y="229"/>
                </a:cubicBezTo>
                <a:cubicBezTo>
                  <a:pt x="172" y="277"/>
                  <a:pt x="178" y="298"/>
                  <a:pt x="192" y="341"/>
                </a:cubicBezTo>
                <a:cubicBezTo>
                  <a:pt x="194" y="348"/>
                  <a:pt x="205" y="348"/>
                  <a:pt x="211" y="353"/>
                </a:cubicBezTo>
                <a:cubicBezTo>
                  <a:pt x="236" y="373"/>
                  <a:pt x="254" y="379"/>
                  <a:pt x="285" y="390"/>
                </a:cubicBezTo>
                <a:cubicBezTo>
                  <a:pt x="313" y="400"/>
                  <a:pt x="333" y="422"/>
                  <a:pt x="359" y="434"/>
                </a:cubicBezTo>
                <a:cubicBezTo>
                  <a:pt x="413" y="458"/>
                  <a:pt x="477" y="455"/>
                  <a:pt x="533" y="459"/>
                </a:cubicBezTo>
                <a:cubicBezTo>
                  <a:pt x="613" y="485"/>
                  <a:pt x="655" y="501"/>
                  <a:pt x="743" y="508"/>
                </a:cubicBezTo>
                <a:cubicBezTo>
                  <a:pt x="780" y="502"/>
                  <a:pt x="788" y="505"/>
                  <a:pt x="799" y="471"/>
                </a:cubicBezTo>
                <a:cubicBezTo>
                  <a:pt x="801" y="438"/>
                  <a:pt x="789" y="351"/>
                  <a:pt x="836" y="335"/>
                </a:cubicBezTo>
                <a:cubicBezTo>
                  <a:pt x="887" y="300"/>
                  <a:pt x="904" y="318"/>
                  <a:pt x="985" y="322"/>
                </a:cubicBezTo>
                <a:cubicBezTo>
                  <a:pt x="1005" y="329"/>
                  <a:pt x="1021" y="346"/>
                  <a:pt x="1041" y="353"/>
                </a:cubicBezTo>
                <a:cubicBezTo>
                  <a:pt x="1047" y="355"/>
                  <a:pt x="1073" y="364"/>
                  <a:pt x="1078" y="366"/>
                </a:cubicBezTo>
                <a:cubicBezTo>
                  <a:pt x="1096" y="375"/>
                  <a:pt x="1133" y="390"/>
                  <a:pt x="1133" y="390"/>
                </a:cubicBezTo>
                <a:cubicBezTo>
                  <a:pt x="1143" y="417"/>
                  <a:pt x="1157" y="439"/>
                  <a:pt x="1177" y="459"/>
                </a:cubicBezTo>
                <a:cubicBezTo>
                  <a:pt x="1188" y="492"/>
                  <a:pt x="1191" y="502"/>
                  <a:pt x="1214" y="527"/>
                </a:cubicBezTo>
                <a:cubicBezTo>
                  <a:pt x="1225" y="559"/>
                  <a:pt x="1249" y="553"/>
                  <a:pt x="1282" y="558"/>
                </a:cubicBezTo>
                <a:cubicBezTo>
                  <a:pt x="1298" y="568"/>
                  <a:pt x="1308" y="572"/>
                  <a:pt x="1319" y="589"/>
                </a:cubicBezTo>
                <a:cubicBezTo>
                  <a:pt x="1332" y="609"/>
                  <a:pt x="1316" y="606"/>
                  <a:pt x="1338" y="620"/>
                </a:cubicBezTo>
                <a:cubicBezTo>
                  <a:pt x="1364" y="636"/>
                  <a:pt x="1407" y="634"/>
                  <a:pt x="1437" y="644"/>
                </a:cubicBezTo>
                <a:cubicBezTo>
                  <a:pt x="1452" y="660"/>
                  <a:pt x="1450" y="679"/>
                  <a:pt x="1462" y="694"/>
                </a:cubicBezTo>
                <a:cubicBezTo>
                  <a:pt x="1472" y="707"/>
                  <a:pt x="1498" y="721"/>
                  <a:pt x="1511" y="731"/>
                </a:cubicBezTo>
                <a:cubicBezTo>
                  <a:pt x="1523" y="740"/>
                  <a:pt x="1530" y="754"/>
                  <a:pt x="1542" y="762"/>
                </a:cubicBezTo>
                <a:cubicBezTo>
                  <a:pt x="1548" y="766"/>
                  <a:pt x="1555" y="766"/>
                  <a:pt x="1561" y="768"/>
                </a:cubicBezTo>
                <a:cubicBezTo>
                  <a:pt x="1688" y="763"/>
                  <a:pt x="1677" y="792"/>
                  <a:pt x="1728" y="737"/>
                </a:cubicBezTo>
                <a:cubicBezTo>
                  <a:pt x="1730" y="727"/>
                  <a:pt x="1731" y="716"/>
                  <a:pt x="1734" y="706"/>
                </a:cubicBezTo>
                <a:cubicBezTo>
                  <a:pt x="1738" y="693"/>
                  <a:pt x="1747" y="669"/>
                  <a:pt x="1747" y="669"/>
                </a:cubicBezTo>
                <a:cubicBezTo>
                  <a:pt x="1751" y="627"/>
                  <a:pt x="1752" y="591"/>
                  <a:pt x="1765" y="551"/>
                </a:cubicBezTo>
                <a:cubicBezTo>
                  <a:pt x="1770" y="406"/>
                  <a:pt x="1757" y="417"/>
                  <a:pt x="1784" y="335"/>
                </a:cubicBezTo>
                <a:cubicBezTo>
                  <a:pt x="1792" y="277"/>
                  <a:pt x="1799" y="284"/>
                  <a:pt x="1827" y="242"/>
                </a:cubicBezTo>
                <a:cubicBezTo>
                  <a:pt x="1920" y="250"/>
                  <a:pt x="1903" y="252"/>
                  <a:pt x="2019" y="242"/>
                </a:cubicBezTo>
                <a:cubicBezTo>
                  <a:pt x="2069" y="238"/>
                  <a:pt x="2118" y="194"/>
                  <a:pt x="2168" y="192"/>
                </a:cubicBezTo>
                <a:cubicBezTo>
                  <a:pt x="2273" y="188"/>
                  <a:pt x="2379" y="188"/>
                  <a:pt x="2484" y="186"/>
                </a:cubicBezTo>
                <a:cubicBezTo>
                  <a:pt x="2561" y="160"/>
                  <a:pt x="2640" y="137"/>
                  <a:pt x="2719" y="118"/>
                </a:cubicBezTo>
                <a:cubicBezTo>
                  <a:pt x="2828" y="122"/>
                  <a:pt x="2933" y="130"/>
                  <a:pt x="3041" y="136"/>
                </a:cubicBezTo>
                <a:cubicBezTo>
                  <a:pt x="3084" y="134"/>
                  <a:pt x="3128" y="133"/>
                  <a:pt x="3171" y="130"/>
                </a:cubicBezTo>
                <a:cubicBezTo>
                  <a:pt x="3206" y="127"/>
                  <a:pt x="3242" y="108"/>
                  <a:pt x="3276" y="99"/>
                </a:cubicBezTo>
                <a:cubicBezTo>
                  <a:pt x="3332" y="103"/>
                  <a:pt x="3369" y="102"/>
                  <a:pt x="3419" y="118"/>
                </a:cubicBezTo>
                <a:cubicBezTo>
                  <a:pt x="3470" y="152"/>
                  <a:pt x="3420" y="123"/>
                  <a:pt x="3549" y="136"/>
                </a:cubicBezTo>
                <a:cubicBezTo>
                  <a:pt x="3569" y="138"/>
                  <a:pt x="3586" y="155"/>
                  <a:pt x="3605" y="161"/>
                </a:cubicBezTo>
                <a:cubicBezTo>
                  <a:pt x="3634" y="192"/>
                  <a:pt x="3611" y="174"/>
                  <a:pt x="3691" y="174"/>
                </a:cubicBezTo>
              </a:path>
            </a:pathLst>
          </a:custGeom>
          <a:noFill/>
          <a:ln w="25400" cap="flat">
            <a:solidFill>
              <a:srgbClr val="68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81" name="Picture 13" descr="x_619b0c75[1]"/>
          <p:cNvPicPr>
            <a:picLocks noChangeAspect="1" noChangeArrowheads="1"/>
          </p:cNvPicPr>
          <p:nvPr/>
        </p:nvPicPr>
        <p:blipFill>
          <a:blip r:embed="rId3" cstate="print"/>
          <a:srcRect l="6100" t="19591" r="5162" b="14694"/>
          <a:stretch>
            <a:fillRect/>
          </a:stretch>
        </p:blipFill>
        <p:spPr bwMode="auto">
          <a:xfrm>
            <a:off x="0" y="1412776"/>
            <a:ext cx="37338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 rot="618761">
            <a:off x="4114800" y="3429000"/>
            <a:ext cx="326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         з        и         я</a:t>
            </a:r>
            <a:r>
              <a:rPr lang="ru-RU" altLang="ru-RU"/>
              <a:t> 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410200" y="5181600"/>
            <a:ext cx="1239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 н д и я</a:t>
            </a:r>
            <a:r>
              <a:rPr lang="ru-RU" altLang="ru-RU"/>
              <a:t> 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 rot="1488564">
            <a:off x="3663950" y="4616450"/>
            <a:ext cx="1433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 е р с и я</a:t>
            </a:r>
            <a:r>
              <a:rPr lang="ru-RU" altLang="ru-RU"/>
              <a:t> </a:t>
            </a:r>
          </a:p>
        </p:txBody>
      </p:sp>
      <p:sp>
        <p:nvSpPr>
          <p:cNvPr id="4108" name="Freeform 22"/>
          <p:cNvSpPr>
            <a:spLocks/>
          </p:cNvSpPr>
          <p:nvPr/>
        </p:nvSpPr>
        <p:spPr bwMode="auto">
          <a:xfrm>
            <a:off x="4522788" y="5221288"/>
            <a:ext cx="1120775" cy="490537"/>
          </a:xfrm>
          <a:custGeom>
            <a:avLst/>
            <a:gdLst>
              <a:gd name="T0" fmla="*/ 0 w 706"/>
              <a:gd name="T1" fmla="*/ 0 h 309"/>
              <a:gd name="T2" fmla="*/ 9525 w 706"/>
              <a:gd name="T3" fmla="*/ 49212 h 309"/>
              <a:gd name="T4" fmla="*/ 88900 w 706"/>
              <a:gd name="T5" fmla="*/ 88900 h 309"/>
              <a:gd name="T6" fmla="*/ 501650 w 706"/>
              <a:gd name="T7" fmla="*/ 136525 h 309"/>
              <a:gd name="T8" fmla="*/ 579438 w 706"/>
              <a:gd name="T9" fmla="*/ 176212 h 309"/>
              <a:gd name="T10" fmla="*/ 668338 w 706"/>
              <a:gd name="T11" fmla="*/ 274637 h 309"/>
              <a:gd name="T12" fmla="*/ 757238 w 706"/>
              <a:gd name="T13" fmla="*/ 393700 h 309"/>
              <a:gd name="T14" fmla="*/ 815975 w 706"/>
              <a:gd name="T15" fmla="*/ 412750 h 309"/>
              <a:gd name="T16" fmla="*/ 846138 w 706"/>
              <a:gd name="T17" fmla="*/ 422275 h 309"/>
              <a:gd name="T18" fmla="*/ 1120775 w 706"/>
              <a:gd name="T19" fmla="*/ 490537 h 3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06" h="309">
                <a:moveTo>
                  <a:pt x="0" y="0"/>
                </a:moveTo>
                <a:cubicBezTo>
                  <a:pt x="2" y="10"/>
                  <a:pt x="2" y="21"/>
                  <a:pt x="6" y="31"/>
                </a:cubicBezTo>
                <a:cubicBezTo>
                  <a:pt x="14" y="48"/>
                  <a:pt x="42" y="49"/>
                  <a:pt x="56" y="56"/>
                </a:cubicBezTo>
                <a:cubicBezTo>
                  <a:pt x="149" y="104"/>
                  <a:pt x="172" y="82"/>
                  <a:pt x="316" y="86"/>
                </a:cubicBezTo>
                <a:cubicBezTo>
                  <a:pt x="335" y="93"/>
                  <a:pt x="346" y="105"/>
                  <a:pt x="365" y="111"/>
                </a:cubicBezTo>
                <a:cubicBezTo>
                  <a:pt x="388" y="127"/>
                  <a:pt x="405" y="150"/>
                  <a:pt x="421" y="173"/>
                </a:cubicBezTo>
                <a:cubicBezTo>
                  <a:pt x="429" y="197"/>
                  <a:pt x="453" y="236"/>
                  <a:pt x="477" y="248"/>
                </a:cubicBezTo>
                <a:cubicBezTo>
                  <a:pt x="489" y="254"/>
                  <a:pt x="502" y="256"/>
                  <a:pt x="514" y="260"/>
                </a:cubicBezTo>
                <a:cubicBezTo>
                  <a:pt x="520" y="262"/>
                  <a:pt x="533" y="266"/>
                  <a:pt x="533" y="266"/>
                </a:cubicBezTo>
                <a:cubicBezTo>
                  <a:pt x="584" y="300"/>
                  <a:pt x="647" y="309"/>
                  <a:pt x="706" y="309"/>
                </a:cubicBezTo>
              </a:path>
            </a:pathLst>
          </a:custGeom>
          <a:noFill/>
          <a:ln w="25400" cap="flat">
            <a:solidFill>
              <a:srgbClr val="68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796136" y="1268760"/>
            <a:ext cx="3347864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ru-RU" sz="2400" b="1" dirty="0">
                <a:solidFill>
                  <a:srgbClr val="000099"/>
                </a:solidFill>
              </a:rPr>
              <a:t>Торговые пути по суше </a:t>
            </a:r>
          </a:p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в страны ВОСТОКА, были отрезаны</a:t>
            </a:r>
            <a:r>
              <a:rPr lang="ru-RU" altLang="ru-RU" sz="2400" dirty="0"/>
              <a:t> 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0" y="127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Начиная с </a:t>
            </a:r>
            <a:r>
              <a:rPr lang="en-US" altLang="ru-RU" sz="2400" b="1" dirty="0">
                <a:solidFill>
                  <a:srgbClr val="000099"/>
                </a:solidFill>
              </a:rPr>
              <a:t>XIII </a:t>
            </a:r>
            <a:r>
              <a:rPr lang="ru-RU" altLang="ru-RU" sz="2400" b="1" dirty="0">
                <a:solidFill>
                  <a:srgbClr val="000099"/>
                </a:solidFill>
              </a:rPr>
              <a:t>века правители стран Востока </a:t>
            </a:r>
            <a:r>
              <a:rPr lang="ru-RU" altLang="ru-RU" sz="2400" b="1" dirty="0">
                <a:solidFill>
                  <a:srgbClr val="FF0000"/>
                </a:solidFill>
              </a:rPr>
              <a:t>препятствовали</a:t>
            </a:r>
            <a:r>
              <a:rPr lang="ru-RU" altLang="ru-RU" sz="2400" b="1" dirty="0">
                <a:solidFill>
                  <a:srgbClr val="000099"/>
                </a:solidFill>
              </a:rPr>
              <a:t>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торговле европейских купцов с Индией и Китаем</a:t>
            </a:r>
          </a:p>
        </p:txBody>
      </p:sp>
      <p:pic>
        <p:nvPicPr>
          <p:cNvPr id="7197" name="Picture 29" descr="i?id=103544558-5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1654" t="6146" r="5040" b="27655"/>
          <a:stretch>
            <a:fillRect/>
          </a:stretch>
        </p:blipFill>
        <p:spPr bwMode="auto">
          <a:xfrm>
            <a:off x="914400" y="3429000"/>
            <a:ext cx="990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 rot="-286373">
            <a:off x="1066800" y="3200400"/>
            <a:ext cx="257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/>
              <a:t> </a:t>
            </a:r>
            <a:r>
              <a:rPr lang="ru-RU" alt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    в    р    о    п   а</a:t>
            </a:r>
            <a:r>
              <a:rPr lang="ru-RU" altLang="ru-RU"/>
              <a:t> 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819400" y="3886200"/>
            <a:ext cx="38100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2819400" y="3886200"/>
            <a:ext cx="38100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1925E-8 L 0.12083 0.0677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192" grpId="0"/>
      <p:bldP spid="7194" grpId="0" animBg="1"/>
      <p:bldP spid="7194" grpId="1" animBg="1"/>
      <p:bldP spid="7194" grpId="2" animBg="1"/>
      <p:bldP spid="7194" grpId="3" animBg="1"/>
      <p:bldP spid="7193" grpId="0" animBg="1"/>
      <p:bldP spid="7193" grpId="1" animBg="1"/>
      <p:bldP spid="7193" grpId="2" animBg="1"/>
      <p:bldP spid="7193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3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Европейцы были вынуждены искать новые пути в эти страны,</a:t>
            </a:r>
          </a:p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 и прежде всего морские.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11699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Португальский принц Генрих понимал, </a:t>
            </a:r>
          </a:p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что морской путь должен огибать Африку.</a:t>
            </a:r>
          </a:p>
        </p:txBody>
      </p:sp>
      <p:pic>
        <p:nvPicPr>
          <p:cNvPr id="11272" name="Picture 8" descr="proekб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41417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 rot="533752">
            <a:off x="3276600" y="3352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 н д и я</a:t>
            </a:r>
            <a:r>
              <a:rPr lang="ru-RU" altLang="ru-RU"/>
              <a:t>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5800" y="4114800"/>
            <a:ext cx="158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 ф р и к а</a:t>
            </a:r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609600" y="2732088"/>
            <a:ext cx="161925" cy="287337"/>
          </a:xfrm>
          <a:custGeom>
            <a:avLst/>
            <a:gdLst>
              <a:gd name="T0" fmla="*/ 0 w 102"/>
              <a:gd name="T1" fmla="*/ 257175 h 181"/>
              <a:gd name="T2" fmla="*/ 30163 w 102"/>
              <a:gd name="T3" fmla="*/ 119062 h 181"/>
              <a:gd name="T4" fmla="*/ 39688 w 102"/>
              <a:gd name="T5" fmla="*/ 60325 h 181"/>
              <a:gd name="T6" fmla="*/ 117475 w 102"/>
              <a:gd name="T7" fmla="*/ 119062 h 181"/>
              <a:gd name="T8" fmla="*/ 0 w 102"/>
              <a:gd name="T9" fmla="*/ 257175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181">
                <a:moveTo>
                  <a:pt x="0" y="162"/>
                </a:moveTo>
                <a:cubicBezTo>
                  <a:pt x="9" y="133"/>
                  <a:pt x="9" y="103"/>
                  <a:pt x="19" y="75"/>
                </a:cubicBezTo>
                <a:cubicBezTo>
                  <a:pt x="21" y="63"/>
                  <a:pt x="14" y="44"/>
                  <a:pt x="25" y="38"/>
                </a:cubicBezTo>
                <a:cubicBezTo>
                  <a:pt x="102" y="0"/>
                  <a:pt x="79" y="51"/>
                  <a:pt x="74" y="75"/>
                </a:cubicBezTo>
                <a:cubicBezTo>
                  <a:pt x="68" y="150"/>
                  <a:pt x="79" y="181"/>
                  <a:pt x="0" y="162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04800" y="2590800"/>
            <a:ext cx="954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Португалия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139952" y="2420888"/>
            <a:ext cx="5004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Однако в Х</a:t>
            </a:r>
            <a:r>
              <a:rPr lang="en-US" altLang="ru-RU" sz="2400" b="1" dirty="0">
                <a:solidFill>
                  <a:srgbClr val="000099"/>
                </a:solidFill>
              </a:rPr>
              <a:t>V</a:t>
            </a:r>
            <a:r>
              <a:rPr lang="ru-RU" altLang="ru-RU" sz="2400" b="1" dirty="0">
                <a:solidFill>
                  <a:srgbClr val="000099"/>
                </a:solidFill>
              </a:rPr>
              <a:t> веке, люди считали, </a:t>
            </a:r>
          </a:p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что Африка тянется</a:t>
            </a:r>
          </a:p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до самого Южного полюса.</a:t>
            </a:r>
          </a:p>
        </p:txBody>
      </p:sp>
      <p:pic>
        <p:nvPicPr>
          <p:cNvPr id="11280" name="Picture 16" descr="proekб2[1]"/>
          <p:cNvPicPr>
            <a:picLocks noChangeAspect="1" noChangeArrowheads="1"/>
          </p:cNvPicPr>
          <p:nvPr/>
        </p:nvPicPr>
        <p:blipFill>
          <a:blip r:embed="rId2" cstate="print"/>
          <a:srcRect t="64674" r="31288" b="1617"/>
          <a:stretch>
            <a:fillRect/>
          </a:stretch>
        </p:blipFill>
        <p:spPr bwMode="auto">
          <a:xfrm>
            <a:off x="0" y="4953000"/>
            <a:ext cx="28463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191000" y="4869160"/>
            <a:ext cx="50196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Почему же в Европе </a:t>
            </a:r>
            <a:endParaRPr lang="ru-RU" altLang="ru-RU" sz="2400" b="1" dirty="0" smtClean="0">
              <a:solidFill>
                <a:srgbClr val="000099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000099"/>
                </a:solidFill>
              </a:rPr>
              <a:t>ничего </a:t>
            </a:r>
          </a:p>
          <a:p>
            <a:pPr algn="ctr"/>
            <a:r>
              <a:rPr lang="ru-RU" altLang="ru-RU" sz="2400" b="1" dirty="0" smtClean="0">
                <a:solidFill>
                  <a:srgbClr val="000099"/>
                </a:solidFill>
              </a:rPr>
              <a:t>не </a:t>
            </a:r>
            <a:r>
              <a:rPr lang="ru-RU" altLang="ru-RU" sz="2400" b="1" dirty="0">
                <a:solidFill>
                  <a:srgbClr val="000099"/>
                </a:solidFill>
              </a:rPr>
              <a:t>знали</a:t>
            </a:r>
          </a:p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 о плавании морских народов древности?</a:t>
            </a:r>
          </a:p>
        </p:txBody>
      </p:sp>
      <p:pic>
        <p:nvPicPr>
          <p:cNvPr id="11282" name="Picture 18" descr="img037[1]"/>
          <p:cNvPicPr>
            <a:picLocks noChangeAspect="1" noChangeArrowheads="1"/>
          </p:cNvPicPr>
          <p:nvPr/>
        </p:nvPicPr>
        <p:blipFill>
          <a:blip r:embed="rId3" cstate="print"/>
          <a:srcRect l="39862"/>
          <a:stretch>
            <a:fillRect/>
          </a:stretch>
        </p:blipFill>
        <p:spPr bwMode="auto">
          <a:xfrm>
            <a:off x="0" y="1916832"/>
            <a:ext cx="4139952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1" grpId="0"/>
      <p:bldP spid="11273" grpId="0"/>
      <p:bldP spid="11274" grpId="0"/>
      <p:bldP spid="11277" grpId="0" animBg="1"/>
      <p:bldP spid="11278" grpId="0"/>
      <p:bldP spid="11279" grpId="0"/>
      <p:bldP spid="112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3707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</a:rPr>
              <a:t>Принц Генрих основал обсерваторию </a:t>
            </a:r>
          </a:p>
          <a:p>
            <a:r>
              <a:rPr lang="ru-RU" altLang="ru-RU" sz="2400" b="1" dirty="0">
                <a:solidFill>
                  <a:srgbClr val="000099"/>
                </a:solidFill>
              </a:rPr>
              <a:t>и мореходную школу, </a:t>
            </a:r>
          </a:p>
          <a:p>
            <a:r>
              <a:rPr lang="ru-RU" altLang="ru-RU" sz="2400" b="1" dirty="0">
                <a:solidFill>
                  <a:srgbClr val="000099"/>
                </a:solidFill>
              </a:rPr>
              <a:t>куда пригласил работать самых известных ученых.</a:t>
            </a:r>
          </a:p>
        </p:txBody>
      </p:sp>
      <p:pic>
        <p:nvPicPr>
          <p:cNvPr id="9221" name="Picture 5" descr="portugenry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388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44008" y="0"/>
            <a:ext cx="44999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>
                <a:solidFill>
                  <a:srgbClr val="000099"/>
                </a:solidFill>
              </a:rPr>
              <a:t>На протяжении многих лет они изучали берега Африки, </a:t>
            </a:r>
          </a:p>
          <a:p>
            <a:pPr algn="r"/>
            <a:r>
              <a:rPr lang="ru-RU" altLang="ru-RU" sz="2400" b="1" dirty="0">
                <a:solidFill>
                  <a:srgbClr val="000099"/>
                </a:solidFill>
              </a:rPr>
              <a:t>наносили их на карту.</a:t>
            </a:r>
          </a:p>
        </p:txBody>
      </p:sp>
      <p:pic>
        <p:nvPicPr>
          <p:cNvPr id="9224" name="Picture 8" descr="06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220486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Пользуясь этими картами, </a:t>
            </a:r>
            <a:endParaRPr lang="ru-RU" altLang="ru-RU" sz="2400" b="1" dirty="0" smtClean="0">
              <a:solidFill>
                <a:srgbClr val="000099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000099"/>
                </a:solidFill>
              </a:rPr>
              <a:t>португальцы </a:t>
            </a:r>
            <a:r>
              <a:rPr lang="ru-RU" altLang="ru-RU" sz="2400" b="1" dirty="0">
                <a:solidFill>
                  <a:srgbClr val="000099"/>
                </a:solidFill>
              </a:rPr>
              <a:t>освоили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Африканское </a:t>
            </a:r>
            <a:r>
              <a:rPr lang="ru-RU" altLang="ru-RU" sz="2400" b="1" dirty="0">
                <a:solidFill>
                  <a:srgbClr val="000099"/>
                </a:solidFill>
              </a:rPr>
              <a:t>побережье, построили там порты.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/>
      <p:bldP spid="9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29000" y="692696"/>
            <a:ext cx="5715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000099"/>
                </a:solidFill>
              </a:rPr>
              <a:t>Т.о. португальский принц </a:t>
            </a:r>
          </a:p>
          <a:p>
            <a:pPr algn="ctr">
              <a:defRPr/>
            </a:pPr>
            <a:endParaRPr lang="ru-RU" altLang="ru-RU" sz="3600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Генрих Мореплаватель</a:t>
            </a:r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endParaRPr lang="ru-RU" altLang="ru-RU" sz="3600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altLang="ru-RU" sz="3600" b="1" dirty="0">
                <a:solidFill>
                  <a:srgbClr val="000099"/>
                </a:solidFill>
              </a:rPr>
              <a:t>стал организатором плавания вокруг </a:t>
            </a:r>
            <a:r>
              <a:rPr lang="ru-RU" alt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Африки</a:t>
            </a:r>
          </a:p>
          <a:p>
            <a:pPr algn="ctr">
              <a:defRPr/>
            </a:pPr>
            <a:endParaRPr lang="ru-RU" altLang="ru-RU" sz="3600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altLang="ru-RU" sz="3600" b="1" dirty="0">
                <a:solidFill>
                  <a:srgbClr val="000099"/>
                </a:solidFill>
              </a:rPr>
              <a:t> к берегам </a:t>
            </a:r>
            <a:r>
              <a:rPr lang="ru-RU" alt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Индии</a:t>
            </a:r>
            <a:r>
              <a:rPr lang="ru-RU" altLang="ru-RU" sz="3600" b="1" dirty="0">
                <a:solidFill>
                  <a:srgbClr val="000099"/>
                </a:solidFill>
              </a:rPr>
              <a:t>.</a:t>
            </a:r>
          </a:p>
          <a:p>
            <a:pPr algn="ctr">
              <a:defRPr/>
            </a:pPr>
            <a:endParaRPr lang="ru-RU" altLang="ru-RU" b="1" dirty="0"/>
          </a:p>
        </p:txBody>
      </p:sp>
      <p:pic>
        <p:nvPicPr>
          <p:cNvPr id="7171" name="Picture 5" descr="1006255_PH0429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8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6248400" y="48768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6324600" y="48006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6248400" y="48006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248400" y="48006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8" name="Picture 4" descr="proekб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4196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 rot="533752">
            <a:off x="8001000" y="2895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 н д и я</a:t>
            </a:r>
            <a:r>
              <a:rPr lang="ru-RU" altLang="ru-RU"/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410200" y="3581400"/>
            <a:ext cx="158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 ф р и к а</a:t>
            </a:r>
          </a:p>
        </p:txBody>
      </p:sp>
      <p:sp>
        <p:nvSpPr>
          <p:cNvPr id="8201" name="Freeform 7"/>
          <p:cNvSpPr>
            <a:spLocks/>
          </p:cNvSpPr>
          <p:nvPr/>
        </p:nvSpPr>
        <p:spPr bwMode="auto">
          <a:xfrm>
            <a:off x="5334000" y="2362200"/>
            <a:ext cx="161925" cy="287338"/>
          </a:xfrm>
          <a:custGeom>
            <a:avLst/>
            <a:gdLst>
              <a:gd name="T0" fmla="*/ 0 w 102"/>
              <a:gd name="T1" fmla="*/ 257175 h 181"/>
              <a:gd name="T2" fmla="*/ 30163 w 102"/>
              <a:gd name="T3" fmla="*/ 119063 h 181"/>
              <a:gd name="T4" fmla="*/ 39688 w 102"/>
              <a:gd name="T5" fmla="*/ 60325 h 181"/>
              <a:gd name="T6" fmla="*/ 117475 w 102"/>
              <a:gd name="T7" fmla="*/ 119063 h 181"/>
              <a:gd name="T8" fmla="*/ 0 w 102"/>
              <a:gd name="T9" fmla="*/ 257175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181">
                <a:moveTo>
                  <a:pt x="0" y="162"/>
                </a:moveTo>
                <a:cubicBezTo>
                  <a:pt x="9" y="133"/>
                  <a:pt x="9" y="103"/>
                  <a:pt x="19" y="75"/>
                </a:cubicBezTo>
                <a:cubicBezTo>
                  <a:pt x="21" y="63"/>
                  <a:pt x="14" y="44"/>
                  <a:pt x="25" y="38"/>
                </a:cubicBezTo>
                <a:cubicBezTo>
                  <a:pt x="102" y="0"/>
                  <a:pt x="79" y="51"/>
                  <a:pt x="74" y="75"/>
                </a:cubicBezTo>
                <a:cubicBezTo>
                  <a:pt x="68" y="150"/>
                  <a:pt x="79" y="181"/>
                  <a:pt x="0" y="162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876800" y="2209800"/>
            <a:ext cx="954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Португалия 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На протяжении почти 40 лет португальские корабли продвигались на юг.</a:t>
            </a:r>
          </a:p>
        </p:txBody>
      </p:sp>
      <p:pic>
        <p:nvPicPr>
          <p:cNvPr id="8204" name="Picture 17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38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8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648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1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791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2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038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3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05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4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26876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5" descr="Миниатюра для версии от 06:53, 23 октября 20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716016" y="764704"/>
            <a:ext cx="4427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Лиссабон</a:t>
            </a:r>
            <a:r>
              <a:rPr lang="ru-RU" altLang="ru-RU" sz="1600" b="1" dirty="0">
                <a:solidFill>
                  <a:srgbClr val="000099"/>
                </a:solidFill>
              </a:rPr>
              <a:t> – столица Португалии</a:t>
            </a:r>
          </a:p>
        </p:txBody>
      </p:sp>
      <p:sp>
        <p:nvSpPr>
          <p:cNvPr id="8212" name="Text Box 27"/>
          <p:cNvSpPr txBox="1">
            <a:spLocks noChangeArrowheads="1"/>
          </p:cNvSpPr>
          <p:nvPr/>
        </p:nvSpPr>
        <p:spPr bwMode="auto">
          <a:xfrm>
            <a:off x="4716016" y="1124744"/>
            <a:ext cx="4427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0099"/>
                </a:solidFill>
              </a:rPr>
              <a:t>португальские порты в Африке</a:t>
            </a:r>
          </a:p>
        </p:txBody>
      </p:sp>
      <p:sp>
        <p:nvSpPr>
          <p:cNvPr id="14364" name="Freeform 28"/>
          <p:cNvSpPr>
            <a:spLocks/>
          </p:cNvSpPr>
          <p:nvPr/>
        </p:nvSpPr>
        <p:spPr bwMode="auto">
          <a:xfrm>
            <a:off x="4886325" y="2566988"/>
            <a:ext cx="447675" cy="1014412"/>
          </a:xfrm>
          <a:custGeom>
            <a:avLst/>
            <a:gdLst>
              <a:gd name="T0" fmla="*/ 447675 w 242"/>
              <a:gd name="T1" fmla="*/ 0 h 640"/>
              <a:gd name="T2" fmla="*/ 286734 w 242"/>
              <a:gd name="T3" fmla="*/ 68156 h 640"/>
              <a:gd name="T4" fmla="*/ 229387 w 242"/>
              <a:gd name="T5" fmla="*/ 107781 h 640"/>
              <a:gd name="T6" fmla="*/ 114694 w 242"/>
              <a:gd name="T7" fmla="*/ 185447 h 640"/>
              <a:gd name="T8" fmla="*/ 35148 w 242"/>
              <a:gd name="T9" fmla="*/ 304324 h 640"/>
              <a:gd name="T10" fmla="*/ 0 w 242"/>
              <a:gd name="T11" fmla="*/ 421615 h 640"/>
              <a:gd name="T12" fmla="*/ 11099 w 242"/>
              <a:gd name="T13" fmla="*/ 744959 h 640"/>
              <a:gd name="T14" fmla="*/ 81395 w 242"/>
              <a:gd name="T15" fmla="*/ 922481 h 640"/>
              <a:gd name="T16" fmla="*/ 114694 w 242"/>
              <a:gd name="T17" fmla="*/ 960521 h 6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" h="640">
                <a:moveTo>
                  <a:pt x="242" y="0"/>
                </a:moveTo>
                <a:cubicBezTo>
                  <a:pt x="215" y="25"/>
                  <a:pt x="187" y="28"/>
                  <a:pt x="155" y="43"/>
                </a:cubicBezTo>
                <a:cubicBezTo>
                  <a:pt x="119" y="60"/>
                  <a:pt x="150" y="48"/>
                  <a:pt x="124" y="68"/>
                </a:cubicBezTo>
                <a:cubicBezTo>
                  <a:pt x="98" y="88"/>
                  <a:pt x="85" y="96"/>
                  <a:pt x="62" y="117"/>
                </a:cubicBezTo>
                <a:cubicBezTo>
                  <a:pt x="54" y="143"/>
                  <a:pt x="32" y="165"/>
                  <a:pt x="19" y="192"/>
                </a:cubicBezTo>
                <a:cubicBezTo>
                  <a:pt x="8" y="215"/>
                  <a:pt x="8" y="242"/>
                  <a:pt x="0" y="266"/>
                </a:cubicBezTo>
                <a:cubicBezTo>
                  <a:pt x="2" y="334"/>
                  <a:pt x="2" y="402"/>
                  <a:pt x="6" y="470"/>
                </a:cubicBezTo>
                <a:cubicBezTo>
                  <a:pt x="8" y="504"/>
                  <a:pt x="32" y="549"/>
                  <a:pt x="44" y="582"/>
                </a:cubicBezTo>
                <a:cubicBezTo>
                  <a:pt x="65" y="640"/>
                  <a:pt x="62" y="563"/>
                  <a:pt x="62" y="606"/>
                </a:cubicBezTo>
              </a:path>
            </a:pathLst>
          </a:custGeom>
          <a:noFill/>
          <a:ln w="19050" cap="flat">
            <a:solidFill>
              <a:srgbClr val="00008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365" name="Picture 29" descr="transporta-96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242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Freeform 31"/>
          <p:cNvSpPr>
            <a:spLocks/>
          </p:cNvSpPr>
          <p:nvPr/>
        </p:nvSpPr>
        <p:spPr bwMode="auto">
          <a:xfrm>
            <a:off x="4860925" y="3578225"/>
            <a:ext cx="487363" cy="719138"/>
          </a:xfrm>
          <a:custGeom>
            <a:avLst/>
            <a:gdLst>
              <a:gd name="T0" fmla="*/ 163513 w 307"/>
              <a:gd name="T1" fmla="*/ 0 h 453"/>
              <a:gd name="T2" fmla="*/ 123825 w 307"/>
              <a:gd name="T3" fmla="*/ 482600 h 453"/>
              <a:gd name="T4" fmla="*/ 212725 w 307"/>
              <a:gd name="T5" fmla="*/ 620713 h 453"/>
              <a:gd name="T6" fmla="*/ 487363 w 307"/>
              <a:gd name="T7" fmla="*/ 719138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7" h="453">
                <a:moveTo>
                  <a:pt x="103" y="0"/>
                </a:moveTo>
                <a:cubicBezTo>
                  <a:pt x="0" y="38"/>
                  <a:pt x="77" y="281"/>
                  <a:pt x="78" y="304"/>
                </a:cubicBezTo>
                <a:cubicBezTo>
                  <a:pt x="79" y="339"/>
                  <a:pt x="112" y="369"/>
                  <a:pt x="134" y="391"/>
                </a:cubicBezTo>
                <a:cubicBezTo>
                  <a:pt x="187" y="444"/>
                  <a:pt x="231" y="453"/>
                  <a:pt x="307" y="453"/>
                </a:cubicBezTo>
              </a:path>
            </a:pathLst>
          </a:custGeom>
          <a:noFill/>
          <a:ln w="19050" cap="flat">
            <a:solidFill>
              <a:srgbClr val="000099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5387975" y="4119563"/>
            <a:ext cx="274638" cy="195262"/>
          </a:xfrm>
          <a:custGeom>
            <a:avLst/>
            <a:gdLst>
              <a:gd name="T0" fmla="*/ 0 w 173"/>
              <a:gd name="T1" fmla="*/ 177800 h 123"/>
              <a:gd name="T2" fmla="*/ 246063 w 173"/>
              <a:gd name="T3" fmla="*/ 117475 h 123"/>
              <a:gd name="T4" fmla="*/ 274638 w 17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" h="123">
                <a:moveTo>
                  <a:pt x="0" y="112"/>
                </a:moveTo>
                <a:cubicBezTo>
                  <a:pt x="81" y="107"/>
                  <a:pt x="109" y="123"/>
                  <a:pt x="155" y="74"/>
                </a:cubicBezTo>
                <a:cubicBezTo>
                  <a:pt x="167" y="37"/>
                  <a:pt x="173" y="45"/>
                  <a:pt x="173" y="0"/>
                </a:cubicBezTo>
              </a:path>
            </a:pathLst>
          </a:custGeom>
          <a:noFill/>
          <a:ln w="19050" cap="flat">
            <a:solidFill>
              <a:srgbClr val="00008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369" name="Picture 33" descr="transporta-96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8100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0" name="Freeform 34"/>
          <p:cNvSpPr>
            <a:spLocks/>
          </p:cNvSpPr>
          <p:nvPr/>
        </p:nvSpPr>
        <p:spPr bwMode="auto">
          <a:xfrm>
            <a:off x="5692775" y="4149725"/>
            <a:ext cx="373063" cy="511175"/>
          </a:xfrm>
          <a:custGeom>
            <a:avLst/>
            <a:gdLst>
              <a:gd name="T0" fmla="*/ 0 w 235"/>
              <a:gd name="T1" fmla="*/ 0 h 322"/>
              <a:gd name="T2" fmla="*/ 79375 w 235"/>
              <a:gd name="T3" fmla="*/ 49213 h 322"/>
              <a:gd name="T4" fmla="*/ 117475 w 235"/>
              <a:gd name="T5" fmla="*/ 255588 h 322"/>
              <a:gd name="T6" fmla="*/ 147638 w 235"/>
              <a:gd name="T7" fmla="*/ 342900 h 322"/>
              <a:gd name="T8" fmla="*/ 187325 w 235"/>
              <a:gd name="T9" fmla="*/ 422275 h 322"/>
              <a:gd name="T10" fmla="*/ 246063 w 235"/>
              <a:gd name="T11" fmla="*/ 441325 h 322"/>
              <a:gd name="T12" fmla="*/ 373063 w 235"/>
              <a:gd name="T13" fmla="*/ 511175 h 3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5" h="322">
                <a:moveTo>
                  <a:pt x="0" y="0"/>
                </a:moveTo>
                <a:cubicBezTo>
                  <a:pt x="15" y="22"/>
                  <a:pt x="26" y="22"/>
                  <a:pt x="50" y="31"/>
                </a:cubicBezTo>
                <a:cubicBezTo>
                  <a:pt x="80" y="76"/>
                  <a:pt x="66" y="97"/>
                  <a:pt x="74" y="161"/>
                </a:cubicBezTo>
                <a:cubicBezTo>
                  <a:pt x="76" y="180"/>
                  <a:pt x="87" y="198"/>
                  <a:pt x="93" y="216"/>
                </a:cubicBezTo>
                <a:cubicBezTo>
                  <a:pt x="98" y="233"/>
                  <a:pt x="99" y="257"/>
                  <a:pt x="118" y="266"/>
                </a:cubicBezTo>
                <a:cubicBezTo>
                  <a:pt x="130" y="272"/>
                  <a:pt x="155" y="278"/>
                  <a:pt x="155" y="278"/>
                </a:cubicBezTo>
                <a:cubicBezTo>
                  <a:pt x="175" y="300"/>
                  <a:pt x="208" y="309"/>
                  <a:pt x="235" y="322"/>
                </a:cubicBezTo>
              </a:path>
            </a:pathLst>
          </a:custGeom>
          <a:noFill/>
          <a:ln w="19050" cap="flat">
            <a:solidFill>
              <a:srgbClr val="00008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371" name="Picture 35" descr="transporta-96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3434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3" name="Freeform 37"/>
          <p:cNvSpPr>
            <a:spLocks/>
          </p:cNvSpPr>
          <p:nvPr/>
        </p:nvSpPr>
        <p:spPr bwMode="auto">
          <a:xfrm>
            <a:off x="5924550" y="4738688"/>
            <a:ext cx="288925" cy="1082675"/>
          </a:xfrm>
          <a:custGeom>
            <a:avLst/>
            <a:gdLst>
              <a:gd name="T0" fmla="*/ 152400 w 182"/>
              <a:gd name="T1" fmla="*/ 0 h 682"/>
              <a:gd name="T2" fmla="*/ 141288 w 182"/>
              <a:gd name="T3" fmla="*/ 49213 h 682"/>
              <a:gd name="T4" fmla="*/ 122238 w 182"/>
              <a:gd name="T5" fmla="*/ 69850 h 682"/>
              <a:gd name="T6" fmla="*/ 33338 w 182"/>
              <a:gd name="T7" fmla="*/ 363538 h 682"/>
              <a:gd name="T8" fmla="*/ 63500 w 182"/>
              <a:gd name="T9" fmla="*/ 846138 h 682"/>
              <a:gd name="T10" fmla="*/ 103188 w 182"/>
              <a:gd name="T11" fmla="*/ 954088 h 682"/>
              <a:gd name="T12" fmla="*/ 122238 w 182"/>
              <a:gd name="T13" fmla="*/ 1012825 h 682"/>
              <a:gd name="T14" fmla="*/ 180975 w 182"/>
              <a:gd name="T15" fmla="*/ 1033463 h 682"/>
              <a:gd name="T16" fmla="*/ 260350 w 182"/>
              <a:gd name="T17" fmla="*/ 1071563 h 682"/>
              <a:gd name="T18" fmla="*/ 288925 w 182"/>
              <a:gd name="T19" fmla="*/ 1082675 h 6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682">
                <a:moveTo>
                  <a:pt x="96" y="0"/>
                </a:moveTo>
                <a:cubicBezTo>
                  <a:pt x="94" y="10"/>
                  <a:pt x="93" y="21"/>
                  <a:pt x="89" y="31"/>
                </a:cubicBezTo>
                <a:cubicBezTo>
                  <a:pt x="87" y="36"/>
                  <a:pt x="80" y="39"/>
                  <a:pt x="77" y="44"/>
                </a:cubicBezTo>
                <a:cubicBezTo>
                  <a:pt x="50" y="100"/>
                  <a:pt x="36" y="169"/>
                  <a:pt x="21" y="229"/>
                </a:cubicBezTo>
                <a:cubicBezTo>
                  <a:pt x="24" y="351"/>
                  <a:pt x="0" y="435"/>
                  <a:pt x="40" y="533"/>
                </a:cubicBezTo>
                <a:cubicBezTo>
                  <a:pt x="49" y="556"/>
                  <a:pt x="57" y="578"/>
                  <a:pt x="65" y="601"/>
                </a:cubicBezTo>
                <a:cubicBezTo>
                  <a:pt x="69" y="613"/>
                  <a:pt x="65" y="634"/>
                  <a:pt x="77" y="638"/>
                </a:cubicBezTo>
                <a:cubicBezTo>
                  <a:pt x="102" y="646"/>
                  <a:pt x="90" y="642"/>
                  <a:pt x="114" y="651"/>
                </a:cubicBezTo>
                <a:cubicBezTo>
                  <a:pt x="139" y="674"/>
                  <a:pt x="116" y="656"/>
                  <a:pt x="164" y="675"/>
                </a:cubicBezTo>
                <a:cubicBezTo>
                  <a:pt x="170" y="677"/>
                  <a:pt x="182" y="682"/>
                  <a:pt x="182" y="682"/>
                </a:cubicBezTo>
              </a:path>
            </a:pathLst>
          </a:custGeom>
          <a:noFill/>
          <a:ln w="19050" cap="flat">
            <a:solidFill>
              <a:srgbClr val="00008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374" name="Picture 38" descr="transporta-96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4864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0" y="1124744"/>
            <a:ext cx="39544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</a:rPr>
              <a:t>И вдруг Африка закончилась. </a:t>
            </a:r>
          </a:p>
          <a:p>
            <a:pPr algn="ctr">
              <a:lnSpc>
                <a:spcPct val="120000"/>
              </a:lnSpc>
            </a:pPr>
            <a:r>
              <a:rPr lang="ru-RU" altLang="ru-RU" sz="2400" b="1" dirty="0">
                <a:solidFill>
                  <a:srgbClr val="000099"/>
                </a:solidFill>
              </a:rPr>
              <a:t>Берег, который всегда был </a:t>
            </a:r>
          </a:p>
          <a:p>
            <a:pPr algn="ctr">
              <a:lnSpc>
                <a:spcPct val="110000"/>
              </a:lnSpc>
            </a:pPr>
            <a:r>
              <a:rPr lang="ru-RU" altLang="ru-RU" sz="2400" b="1" dirty="0">
                <a:solidFill>
                  <a:srgbClr val="000099"/>
                </a:solidFill>
              </a:rPr>
              <a:t>слева по борту, исчез.</a:t>
            </a:r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6165850" y="5870575"/>
            <a:ext cx="500063" cy="293688"/>
          </a:xfrm>
          <a:custGeom>
            <a:avLst/>
            <a:gdLst>
              <a:gd name="T0" fmla="*/ 38100 w 315"/>
              <a:gd name="T1" fmla="*/ 0 h 185"/>
              <a:gd name="T2" fmla="*/ 117475 w 315"/>
              <a:gd name="T3" fmla="*/ 293688 h 185"/>
              <a:gd name="T4" fmla="*/ 314325 w 315"/>
              <a:gd name="T5" fmla="*/ 284163 h 185"/>
              <a:gd name="T6" fmla="*/ 431800 w 315"/>
              <a:gd name="T7" fmla="*/ 195263 h 185"/>
              <a:gd name="T8" fmla="*/ 500063 w 315"/>
              <a:gd name="T9" fmla="*/ 127000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5" h="185">
                <a:moveTo>
                  <a:pt x="24" y="0"/>
                </a:moveTo>
                <a:cubicBezTo>
                  <a:pt x="26" y="57"/>
                  <a:pt x="0" y="162"/>
                  <a:pt x="74" y="185"/>
                </a:cubicBezTo>
                <a:cubicBezTo>
                  <a:pt x="115" y="183"/>
                  <a:pt x="157" y="182"/>
                  <a:pt x="198" y="179"/>
                </a:cubicBezTo>
                <a:cubicBezTo>
                  <a:pt x="225" y="177"/>
                  <a:pt x="252" y="139"/>
                  <a:pt x="272" y="123"/>
                </a:cubicBezTo>
                <a:cubicBezTo>
                  <a:pt x="285" y="113"/>
                  <a:pt x="315" y="99"/>
                  <a:pt x="315" y="80"/>
                </a:cubicBezTo>
              </a:path>
            </a:pathLst>
          </a:custGeom>
          <a:noFill/>
          <a:ln w="19050" cap="flat">
            <a:solidFill>
              <a:srgbClr val="00008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377" name="Picture 41" descr="transporta-96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5626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323528" y="3933056"/>
            <a:ext cx="4392488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Так был найден проход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из 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Атлантического</a:t>
            </a:r>
          </a:p>
          <a:p>
            <a:pPr algn="ctr">
              <a:lnSpc>
                <a:spcPct val="120000"/>
              </a:lnSpc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в 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Индийский океан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1" grpId="0" animBg="1"/>
      <p:bldP spid="14382" grpId="0" animBg="1"/>
      <p:bldP spid="14383" grpId="0" animBg="1"/>
      <p:bldP spid="14384" grpId="0" animBg="1"/>
      <p:bldP spid="14349" grpId="0"/>
      <p:bldP spid="14364" grpId="0" animBg="1"/>
      <p:bldP spid="14367" grpId="0" animBg="1"/>
      <p:bldP spid="14368" grpId="0" animBg="1"/>
      <p:bldP spid="14370" grpId="0" animBg="1"/>
      <p:bldP spid="14373" grpId="0" animBg="1"/>
      <p:bldP spid="14376" grpId="0" animBg="1"/>
      <p:bldP spid="1437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</TotalTime>
  <Words>550</Words>
  <Application>Microsoft Office PowerPoint</Application>
  <PresentationFormat>Экран (4:3)</PresentationFormat>
  <Paragraphs>157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Морской  путь  в Индию.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Значение путешествия  Васко да Гама: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Морской  путь  в Индию.</dc:title>
  <dc:creator>Наталия</dc:creator>
  <cp:lastModifiedBy>СаволайненНА</cp:lastModifiedBy>
  <cp:revision>25</cp:revision>
  <dcterms:created xsi:type="dcterms:W3CDTF">2015-12-02T17:24:56Z</dcterms:created>
  <dcterms:modified xsi:type="dcterms:W3CDTF">2017-12-14T06:26:57Z</dcterms:modified>
</cp:coreProperties>
</file>